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1" r:id="rId3"/>
    <p:sldId id="263" r:id="rId4"/>
    <p:sldId id="266" r:id="rId5"/>
    <p:sldId id="267" r:id="rId6"/>
    <p:sldId id="268" r:id="rId7"/>
    <p:sldId id="270" r:id="rId8"/>
    <p:sldId id="271" r:id="rId9"/>
    <p:sldId id="273" r:id="rId10"/>
    <p:sldId id="274" r:id="rId11"/>
    <p:sldId id="275"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99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5E544-6DB2-C04A-91D3-D3C83F571A14}" type="datetimeFigureOut">
              <a:rPr lang="en-US" smtClean="0"/>
              <a:t>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74D041-C348-3C4B-89BD-E6F0407B7366}" type="slidenum">
              <a:rPr lang="en-US" smtClean="0"/>
              <a:t>‹#›</a:t>
            </a:fld>
            <a:endParaRPr lang="en-US"/>
          </a:p>
        </p:txBody>
      </p:sp>
    </p:spTree>
    <p:extLst>
      <p:ext uri="{BB962C8B-B14F-4D97-AF65-F5344CB8AC3E}">
        <p14:creationId xmlns:p14="http://schemas.microsoft.com/office/powerpoint/2010/main" val="258556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t>Photosynthesis is an </a:t>
            </a:r>
            <a:r>
              <a:rPr lang="en-US" i="1"/>
              <a:t>endergonic reaction</a:t>
            </a:r>
            <a:r>
              <a:rPr lang="en-US"/>
              <a:t> because it requires an input of energy to occur; that energy comes in the form of light.</a:t>
            </a:r>
          </a:p>
          <a:p>
            <a:pPr marL="171450" indent="-171450">
              <a:buFontTx/>
              <a:buChar char="-"/>
            </a:pPr>
            <a:r>
              <a:rPr lang="en-US"/>
              <a:t>This is a review from the previous PowerPoint, to activate students</a:t>
            </a:r>
            <a:r>
              <a:rPr lang="ja-JP" altLang="en-US"/>
              <a:t>’</a:t>
            </a:r>
            <a:r>
              <a:rPr lang="en-US" altLang="ja-JP"/>
              <a:t> prior knowledge.</a:t>
            </a:r>
          </a:p>
          <a:p>
            <a:pPr marL="171450" indent="-171450">
              <a:buFontTx/>
              <a:buChar char="-"/>
            </a:pPr>
            <a:endParaRPr lang="en-US"/>
          </a:p>
        </p:txBody>
      </p:sp>
      <p:sp>
        <p:nvSpPr>
          <p:cNvPr id="61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86187D31-E77F-4233-A84B-9DB503147CD6}" type="slidenum">
              <a:rPr lang="en-US" sz="1200">
                <a:latin typeface="Calibri" pitchFamily="34" charset="0"/>
              </a:rPr>
              <a:pPr eaLnBrk="1" hangingPunct="1"/>
              <a:t>4</a:t>
            </a:fld>
            <a:endParaRPr lang="en-US" sz="1200">
              <a:latin typeface="Calibri" pitchFamily="34"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81C2F9B-E703-8247-9953-E732C2BD253F}" type="slidenum">
              <a:rPr lang="en-US" altLang="en-US" sz="1200"/>
              <a:pPr eaLnBrk="1" hangingPunct="1"/>
              <a:t>5</a:t>
            </a:fld>
            <a:endParaRPr lang="en-US" altLang="en-US" sz="1200"/>
          </a:p>
        </p:txBody>
      </p:sp>
      <p:sp>
        <p:nvSpPr>
          <p:cNvPr id="184322" name="Rectangle 2"/>
          <p:cNvSpPr>
            <a:spLocks noGrp="1" noRot="1" noChangeAspect="1" noChangeArrowheads="1" noTextEdit="1"/>
          </p:cNvSpPr>
          <p:nvPr>
            <p:ph type="sldImg"/>
          </p:nvPr>
        </p:nvSpPr>
        <p:spPr>
          <a:xfrm>
            <a:off x="685800" y="1143000"/>
            <a:ext cx="5486400" cy="3086100"/>
          </a:xfrm>
          <a:ln/>
          <a:extLst>
            <a:ext uri="{FAA26D3D-D897-4be2-8F04-BA451C77F1D7}">
              <ma14:placeholderFlag xmlns:ma14="http://schemas.microsoft.com/office/mac/drawingml/2011/main" xmlns="" val="1"/>
            </a:ext>
          </a:extLst>
        </p:spPr>
      </p:sp>
      <p:sp>
        <p:nvSpPr>
          <p:cNvPr id="184323"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t>It cannot be overemphasized that energy is not MADE, but is instead </a:t>
            </a:r>
            <a:r>
              <a:rPr lang="en-US" i="1"/>
              <a:t>transformed</a:t>
            </a:r>
            <a:r>
              <a:rPr lang="en-US"/>
              <a:t> through the processes of photosynthesis and cellular respiration. Each of the </a:t>
            </a:r>
            <a:r>
              <a:rPr lang="ja-JP" altLang="en-US"/>
              <a:t>“</a:t>
            </a:r>
            <a:r>
              <a:rPr lang="en-US" altLang="ja-JP"/>
              <a:t>boxes</a:t>
            </a:r>
            <a:r>
              <a:rPr lang="ja-JP" altLang="en-US"/>
              <a:t>”</a:t>
            </a:r>
            <a:r>
              <a:rPr lang="en-US" altLang="ja-JP"/>
              <a:t> (light/ATP &amp; NADPH/organic compounds) contains </a:t>
            </a:r>
            <a:r>
              <a:rPr lang="en-US" altLang="ja-JP" i="1"/>
              <a:t>energy</a:t>
            </a:r>
            <a:r>
              <a:rPr lang="en-US" altLang="ja-JP"/>
              <a:t>, but in a different form. Photosynthesis is a process that converts energy from an </a:t>
            </a:r>
            <a:r>
              <a:rPr lang="ja-JP" altLang="en-US"/>
              <a:t>“</a:t>
            </a:r>
            <a:r>
              <a:rPr lang="en-US" altLang="ja-JP"/>
              <a:t>un-usable form</a:t>
            </a:r>
            <a:r>
              <a:rPr lang="ja-JP" altLang="en-US"/>
              <a:t>”</a:t>
            </a:r>
            <a:r>
              <a:rPr lang="en-US" altLang="ja-JP"/>
              <a:t> (light) into a </a:t>
            </a:r>
            <a:r>
              <a:rPr lang="ja-JP" altLang="en-US"/>
              <a:t>“</a:t>
            </a:r>
            <a:r>
              <a:rPr lang="en-US" altLang="ja-JP"/>
              <a:t>usable form</a:t>
            </a:r>
            <a:r>
              <a:rPr lang="ja-JP" altLang="en-US"/>
              <a:t>”</a:t>
            </a:r>
            <a:r>
              <a:rPr lang="en-US" altLang="ja-JP"/>
              <a:t> (organic compounds), and requires an intermediate step (ATP/NADPH). </a:t>
            </a:r>
          </a:p>
          <a:p>
            <a:pPr marL="171450" indent="-171450">
              <a:buFontTx/>
              <a:buChar char="-"/>
            </a:pPr>
            <a:r>
              <a:rPr lang="en-US"/>
              <a:t>This is a review from the previous PowerPoint, to activate students</a:t>
            </a:r>
            <a:r>
              <a:rPr lang="ja-JP" altLang="en-US"/>
              <a:t>’</a:t>
            </a:r>
            <a:r>
              <a:rPr lang="en-US" altLang="ja-JP"/>
              <a:t> prior knowledge.</a:t>
            </a:r>
            <a:endParaRPr lang="en-US"/>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AC050F67-DAC5-423C-A215-9A8011E94568}" type="slidenum">
              <a:rPr lang="en-US" sz="1200">
                <a:latin typeface="Calibri" pitchFamily="34" charset="0"/>
              </a:rPr>
              <a:pPr eaLnBrk="1" hangingPunct="1"/>
              <a:t>6</a:t>
            </a:fld>
            <a:endParaRPr lang="en-US" sz="1200">
              <a:latin typeface="Calibri" pitchFamily="34"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953AFD9-0653-654A-AA71-D52D0D234F70}" type="slidenum">
              <a:rPr lang="en-US" altLang="en-US" sz="1200"/>
              <a:pPr eaLnBrk="1" hangingPunct="1"/>
              <a:t>9</a:t>
            </a:fld>
            <a:endParaRPr lang="en-US" altLang="en-US" sz="1200"/>
          </a:p>
        </p:txBody>
      </p:sp>
      <p:sp>
        <p:nvSpPr>
          <p:cNvPr id="37890" name="Rectangle 2"/>
          <p:cNvSpPr>
            <a:spLocks noGrp="1" noRot="1" noChangeAspect="1" noChangeArrowheads="1" noTextEdit="1"/>
          </p:cNvSpPr>
          <p:nvPr>
            <p:ph type="sldImg"/>
          </p:nvPr>
        </p:nvSpPr>
        <p:spPr>
          <a:xfrm>
            <a:off x="685800" y="1143000"/>
            <a:ext cx="5486400" cy="3086100"/>
          </a:xfrm>
          <a:ln/>
          <a:extLst>
            <a:ext uri="{FAA26D3D-D897-4be2-8F04-BA451C77F1D7}">
              <ma14:placeholderFlag xmlns:ma14="http://schemas.microsoft.com/office/mac/drawingml/2011/main" xmlns="" val="1"/>
            </a:ext>
          </a:extLst>
        </p:spPr>
      </p:sp>
      <p:sp>
        <p:nvSpPr>
          <p:cNvPr id="37891"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297E36F-9B33-C347-ABAC-E493DAA70AD8}" type="slidenum">
              <a:rPr lang="en-US" altLang="en-US" sz="1200"/>
              <a:pPr eaLnBrk="1" hangingPunct="1"/>
              <a:t>11</a:t>
            </a:fld>
            <a:endParaRPr lang="en-US" altLang="en-US" sz="1200"/>
          </a:p>
        </p:txBody>
      </p:sp>
      <p:sp>
        <p:nvSpPr>
          <p:cNvPr id="112642" name="Rectangle 2"/>
          <p:cNvSpPr>
            <a:spLocks noGrp="1" noRot="1" noChangeAspect="1" noChangeArrowheads="1" noTextEdit="1"/>
          </p:cNvSpPr>
          <p:nvPr>
            <p:ph type="sldImg"/>
          </p:nvPr>
        </p:nvSpPr>
        <p:spPr>
          <a:xfrm>
            <a:off x="685800" y="1143000"/>
            <a:ext cx="5486400" cy="3086100"/>
          </a:xfrm>
          <a:ln/>
          <a:extLst>
            <a:ext uri="{FAA26D3D-D897-4be2-8F04-BA451C77F1D7}">
              <ma14:placeholderFlag xmlns:ma14="http://schemas.microsoft.com/office/mac/drawingml/2011/main" xmlns="" val="1"/>
            </a:ext>
          </a:extLst>
        </p:spPr>
      </p:sp>
      <p:sp>
        <p:nvSpPr>
          <p:cNvPr id="112643" name="Rectangle 3"/>
          <p:cNvSpPr>
            <a:spLocks noGrp="1" noChangeArrowheads="1"/>
          </p:cNvSpPr>
          <p:nvPr>
            <p:ph type="body" idx="1"/>
          </p:nvPr>
        </p:nvSpPr>
        <p:spPr/>
        <p:txBody>
          <a:bodyPr/>
          <a:lstStyle/>
          <a:p>
            <a:pPr eaLnBrk="1" hangingPunct="1">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A2B8F3-2A01-334D-9F7F-3654A65241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BBBB948-F916-5E4A-ADA4-681F4F42D4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AFB57F7-1CF4-B741-A694-0900A940010D}"/>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5" name="Footer Placeholder 4">
            <a:extLst>
              <a:ext uri="{FF2B5EF4-FFF2-40B4-BE49-F238E27FC236}">
                <a16:creationId xmlns:a16="http://schemas.microsoft.com/office/drawing/2014/main" xmlns="" id="{531F4AD6-D375-5848-8DC5-322275B06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1EF3588-257B-E747-87C9-1D440C9BFDA4}"/>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5662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BADA18-0D52-4F40-A5F5-7277B0E811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ED4DBDB-395F-BA49-99FB-4D84F142994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2084C63-5898-D740-B5CC-3ECCFFF4A01F}"/>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5" name="Footer Placeholder 4">
            <a:extLst>
              <a:ext uri="{FF2B5EF4-FFF2-40B4-BE49-F238E27FC236}">
                <a16:creationId xmlns:a16="http://schemas.microsoft.com/office/drawing/2014/main" xmlns="" id="{A82CCA67-5AFD-B24E-87EB-22EE6F6D7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6B966B-24EA-7242-93B3-62B4DF4133B4}"/>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3237507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D2CECF2-04E5-AB44-AE64-1482F6AD80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0A5D58A-E187-E94B-B52E-EA7F6B2410D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E7A7EB-2244-6944-963D-7444D42261B5}"/>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5" name="Footer Placeholder 4">
            <a:extLst>
              <a:ext uri="{FF2B5EF4-FFF2-40B4-BE49-F238E27FC236}">
                <a16:creationId xmlns:a16="http://schemas.microsoft.com/office/drawing/2014/main" xmlns="" id="{5F269BFE-E8EE-8940-A0DD-E727E2934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D0B69B5-F393-BA4C-9293-52E37CE8561E}"/>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377516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0FC6B6-6F97-7848-9543-F8434FBE8E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7D74C87-F02F-7640-A234-6B064CE875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16D212D-9A8F-4147-B61B-C8E09DB845B2}"/>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5" name="Footer Placeholder 4">
            <a:extLst>
              <a:ext uri="{FF2B5EF4-FFF2-40B4-BE49-F238E27FC236}">
                <a16:creationId xmlns:a16="http://schemas.microsoft.com/office/drawing/2014/main" xmlns="" id="{B3CF958B-415E-9D49-AC08-E83C2CCCF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87F7122-485D-4941-BE6D-C43948473258}"/>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171999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A3D94C-C43F-4546-AB08-AA8D8F60B0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9EF14C7-2391-2F46-A071-6A5814AE3E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A1AF386-796A-3F49-A0E2-BEDD0075CCF7}"/>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5" name="Footer Placeholder 4">
            <a:extLst>
              <a:ext uri="{FF2B5EF4-FFF2-40B4-BE49-F238E27FC236}">
                <a16:creationId xmlns:a16="http://schemas.microsoft.com/office/drawing/2014/main" xmlns="" id="{FC30C496-552B-9B45-B5D4-F1EA726EB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A83E367-409C-444F-BD5F-C384ACF3B5C7}"/>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235635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729EDF-8E71-D346-99CC-6E8310FD3E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2A51D17-FD41-9146-B4D4-82C9047669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CD433EF-AC73-404F-8780-BE821DBA0EC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677A447-FDA3-8849-B595-6D188D20EC27}"/>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6" name="Footer Placeholder 5">
            <a:extLst>
              <a:ext uri="{FF2B5EF4-FFF2-40B4-BE49-F238E27FC236}">
                <a16:creationId xmlns:a16="http://schemas.microsoft.com/office/drawing/2014/main" xmlns="" id="{B41DBC0C-73C5-FC42-8CB4-ACF91183F7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86E73EB-DD9E-2848-9FB8-AAE6402F9609}"/>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72953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FE5EC-4DB3-2440-84BC-49FEA19687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E077116-4F16-E246-8887-5E45007049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92CB4CE-8FFC-3D4A-9E56-8B932BC7F0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6D329F3-D363-6E43-8208-395E1158C3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D365919-F9A2-9F4A-814F-E20B63A8D76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8752932-F7E5-5C4A-A8FB-6D2A4AE90B33}"/>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8" name="Footer Placeholder 7">
            <a:extLst>
              <a:ext uri="{FF2B5EF4-FFF2-40B4-BE49-F238E27FC236}">
                <a16:creationId xmlns:a16="http://schemas.microsoft.com/office/drawing/2014/main" xmlns="" id="{EFFB051F-DC80-7341-BA89-713FFAFF29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EEFD821-B9D5-C949-A168-406170BC16D9}"/>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270333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84C054-29E9-1C4A-AD94-3FE01EAB1D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552ACAB-102B-6F4C-8979-016DC71E514B}"/>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4" name="Footer Placeholder 3">
            <a:extLst>
              <a:ext uri="{FF2B5EF4-FFF2-40B4-BE49-F238E27FC236}">
                <a16:creationId xmlns:a16="http://schemas.microsoft.com/office/drawing/2014/main" xmlns="" id="{618830E2-0409-5D4A-922B-492ED3488F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FCFBD57-5015-354C-880C-48E89E92E165}"/>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2187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C5F82B7-B745-7F43-A00A-285CDABB5BA1}"/>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3" name="Footer Placeholder 2">
            <a:extLst>
              <a:ext uri="{FF2B5EF4-FFF2-40B4-BE49-F238E27FC236}">
                <a16:creationId xmlns:a16="http://schemas.microsoft.com/office/drawing/2014/main" xmlns="" id="{BBAD56D0-6794-114D-A8CC-EDBEEF6D8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30E4AAC-9E50-CD45-8DB8-F18A2A49BBBE}"/>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149673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A1F34C-416A-414C-A92B-ACA8EF61BB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5AEE8B8-7423-9F4D-9A55-5876420CE2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A0CDE71-1139-EB46-AC4C-D5DCEF4A1F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FF86A91-EDC4-9144-8D55-7C1B045CD95E}"/>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6" name="Footer Placeholder 5">
            <a:extLst>
              <a:ext uri="{FF2B5EF4-FFF2-40B4-BE49-F238E27FC236}">
                <a16:creationId xmlns:a16="http://schemas.microsoft.com/office/drawing/2014/main" xmlns="" id="{B65A695B-586D-C940-B775-A11E7C2A6B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9D0865-C5E0-5543-B49D-DB66836F043A}"/>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160195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183D8-264E-FB46-8FC5-5E917EF55F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6F97F7D-8560-654D-AA3C-14BC544D7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A0079B3-1C72-9244-A71A-7BCD11D4F1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5A3864C-6819-EC45-B10B-A78CBA87883E}"/>
              </a:ext>
            </a:extLst>
          </p:cNvPr>
          <p:cNvSpPr>
            <a:spLocks noGrp="1"/>
          </p:cNvSpPr>
          <p:nvPr>
            <p:ph type="dt" sz="half" idx="10"/>
          </p:nvPr>
        </p:nvSpPr>
        <p:spPr/>
        <p:txBody>
          <a:bodyPr/>
          <a:lstStyle/>
          <a:p>
            <a:fld id="{4D94C653-C4B3-5045-BC12-721C0FAA0A15}" type="datetimeFigureOut">
              <a:rPr lang="en-US" smtClean="0"/>
              <a:t>1/18/2020</a:t>
            </a:fld>
            <a:endParaRPr lang="en-US"/>
          </a:p>
        </p:txBody>
      </p:sp>
      <p:sp>
        <p:nvSpPr>
          <p:cNvPr id="6" name="Footer Placeholder 5">
            <a:extLst>
              <a:ext uri="{FF2B5EF4-FFF2-40B4-BE49-F238E27FC236}">
                <a16:creationId xmlns:a16="http://schemas.microsoft.com/office/drawing/2014/main" xmlns="" id="{FC3CBFC7-3DDB-7348-A297-D3EE8B6BB1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0904BAD-2607-DF4F-858A-AEF980C62A47}"/>
              </a:ext>
            </a:extLst>
          </p:cNvPr>
          <p:cNvSpPr>
            <a:spLocks noGrp="1"/>
          </p:cNvSpPr>
          <p:nvPr>
            <p:ph type="sldNum" sz="quarter" idx="12"/>
          </p:nvPr>
        </p:nvSpPr>
        <p:spPr/>
        <p:txBody>
          <a:bodyPr/>
          <a:lstStyle/>
          <a:p>
            <a:fld id="{D2437723-CF17-6A45-BC91-AFFF7C74180A}" type="slidenum">
              <a:rPr lang="en-US" smtClean="0"/>
              <a:t>‹#›</a:t>
            </a:fld>
            <a:endParaRPr lang="en-US"/>
          </a:p>
        </p:txBody>
      </p:sp>
    </p:spTree>
    <p:extLst>
      <p:ext uri="{BB962C8B-B14F-4D97-AF65-F5344CB8AC3E}">
        <p14:creationId xmlns:p14="http://schemas.microsoft.com/office/powerpoint/2010/main" val="306736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C4C40CC-131F-1345-B15A-ED62D52894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D4ED562-0BEC-C549-A8F1-071D673393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AD3DCB5-2F7B-0940-94FA-0D03A0A5F4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4C653-C4B3-5045-BC12-721C0FAA0A15}" type="datetimeFigureOut">
              <a:rPr lang="en-US" smtClean="0"/>
              <a:t>1/18/2020</a:t>
            </a:fld>
            <a:endParaRPr lang="en-US"/>
          </a:p>
        </p:txBody>
      </p:sp>
      <p:sp>
        <p:nvSpPr>
          <p:cNvPr id="5" name="Footer Placeholder 4">
            <a:extLst>
              <a:ext uri="{FF2B5EF4-FFF2-40B4-BE49-F238E27FC236}">
                <a16:creationId xmlns:a16="http://schemas.microsoft.com/office/drawing/2014/main" xmlns="" id="{6294AA16-73BB-074E-A43D-8ECA18A3AA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C9C67D4-E7CB-B443-8692-6FE8079F68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37723-CF17-6A45-BC91-AFFF7C74180A}" type="slidenum">
              <a:rPr lang="en-US" smtClean="0"/>
              <a:t>‹#›</a:t>
            </a:fld>
            <a:endParaRPr lang="en-US"/>
          </a:p>
        </p:txBody>
      </p:sp>
    </p:spTree>
    <p:extLst>
      <p:ext uri="{BB962C8B-B14F-4D97-AF65-F5344CB8AC3E}">
        <p14:creationId xmlns:p14="http://schemas.microsoft.com/office/powerpoint/2010/main" val="3705479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990600"/>
            <a:ext cx="9067800" cy="5128404"/>
          </a:xfrm>
          <a:solidFill>
            <a:schemeClr val="accent4">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5400" b="1" dirty="0" smtClean="0">
                <a:solidFill>
                  <a:srgbClr val="FF0000"/>
                </a:solidFill>
                <a:latin typeface="Times New Roman" panose="02020603050405020304" pitchFamily="18" charset="0"/>
                <a:cs typeface="Times New Roman" panose="02020603050405020304" pitchFamily="18" charset="0"/>
              </a:rPr>
              <a:t>عملية البناء الضوئي</a:t>
            </a:r>
            <a:r>
              <a:rPr lang="ar-IQ" sz="5400" dirty="0">
                <a:solidFill>
                  <a:srgbClr val="FF0000"/>
                </a:solidFill>
                <a:latin typeface="Times New Roman" panose="02020603050405020304" pitchFamily="18" charset="0"/>
                <a:cs typeface="Times New Roman" panose="02020603050405020304" pitchFamily="18" charset="0"/>
              </a:rPr>
              <a:t/>
            </a:r>
            <a:br>
              <a:rPr lang="ar-IQ" sz="5400" dirty="0">
                <a:solidFill>
                  <a:srgbClr val="FF0000"/>
                </a:solidFill>
                <a:latin typeface="Times New Roman" panose="02020603050405020304" pitchFamily="18" charset="0"/>
                <a:cs typeface="Times New Roman" panose="02020603050405020304" pitchFamily="18" charset="0"/>
              </a:rPr>
            </a:br>
            <a:r>
              <a:rPr lang="ar-IQ" sz="5400" dirty="0" smtClean="0">
                <a:solidFill>
                  <a:srgbClr val="FF0000"/>
                </a:solidFill>
                <a:latin typeface="Times New Roman" panose="02020603050405020304" pitchFamily="18" charset="0"/>
                <a:cs typeface="Times New Roman" panose="02020603050405020304" pitchFamily="18" charset="0"/>
              </a:rPr>
              <a:t>تفاعلات الضوء</a:t>
            </a:r>
            <a:r>
              <a:rPr lang="en-US" sz="5400" b="1" dirty="0">
                <a:latin typeface="Times New Roman" panose="02020603050405020304" pitchFamily="18" charset="0"/>
                <a:cs typeface="Times New Roman" panose="02020603050405020304" pitchFamily="18" charset="0"/>
              </a:rPr>
              <a:t/>
            </a:r>
            <a:br>
              <a:rPr lang="en-US" sz="5400" b="1" dirty="0">
                <a:latin typeface="Times New Roman" panose="02020603050405020304" pitchFamily="18" charset="0"/>
                <a:cs typeface="Times New Roman" panose="02020603050405020304" pitchFamily="18" charset="0"/>
              </a:rPr>
            </a:br>
            <a:r>
              <a:rPr lang="en-US" sz="5400" b="1" dirty="0">
                <a:solidFill>
                  <a:schemeClr val="accent1">
                    <a:lumMod val="50000"/>
                  </a:schemeClr>
                </a:solidFill>
                <a:latin typeface="Times New Roman" panose="02020603050405020304" pitchFamily="18" charset="0"/>
                <a:cs typeface="Times New Roman" panose="02020603050405020304" pitchFamily="18" charset="0"/>
              </a:rPr>
              <a:t>Photosynthesis </a:t>
            </a:r>
            <a:br>
              <a:rPr lang="en-US" sz="5400" b="1" dirty="0">
                <a:solidFill>
                  <a:schemeClr val="accent1">
                    <a:lumMod val="50000"/>
                  </a:schemeClr>
                </a:solidFill>
                <a:latin typeface="Times New Roman" panose="02020603050405020304" pitchFamily="18" charset="0"/>
                <a:cs typeface="Times New Roman" panose="02020603050405020304" pitchFamily="18" charset="0"/>
              </a:rPr>
            </a:br>
            <a:r>
              <a:rPr lang="en-US" sz="5400" b="1" dirty="0">
                <a:solidFill>
                  <a:schemeClr val="accent1">
                    <a:lumMod val="50000"/>
                  </a:schemeClr>
                </a:solidFill>
                <a:latin typeface="Times New Roman" panose="02020603050405020304" pitchFamily="18" charset="0"/>
                <a:cs typeface="Times New Roman" panose="02020603050405020304" pitchFamily="18" charset="0"/>
              </a:rPr>
              <a:t>Light-Dependent Reactions</a:t>
            </a:r>
            <a:r>
              <a:rPr lang="en-US" sz="5400" b="1" dirty="0">
                <a:latin typeface="Times New Roman" panose="02020603050405020304" pitchFamily="18" charset="0"/>
                <a:cs typeface="Times New Roman" panose="02020603050405020304" pitchFamily="18" charset="0"/>
              </a:rPr>
              <a:t/>
            </a:r>
            <a:br>
              <a:rPr lang="en-US" sz="5400" b="1" dirty="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rPr>
              <a:t/>
            </a:r>
            <a:br>
              <a:rPr lang="en-US" sz="4800" b="1" dirty="0" smtClean="0">
                <a:latin typeface="Times New Roman" panose="02020603050405020304" pitchFamily="18" charset="0"/>
                <a:cs typeface="Times New Roman" panose="02020603050405020304" pitchFamily="18" charset="0"/>
              </a:rPr>
            </a:br>
            <a:endParaRPr lang="en-US" sz="4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859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8686800" cy="6324600"/>
          </a:xfrm>
        </p:spPr>
        <p:style>
          <a:lnRef idx="1">
            <a:schemeClr val="accent5"/>
          </a:lnRef>
          <a:fillRef idx="2">
            <a:schemeClr val="accent5"/>
          </a:fillRef>
          <a:effectRef idx="1">
            <a:schemeClr val="accent5"/>
          </a:effectRef>
          <a:fontRef idx="minor">
            <a:schemeClr val="dk1"/>
          </a:fontRef>
        </p:style>
        <p:txBody>
          <a:bodyPr/>
          <a:lstStyle/>
          <a:p>
            <a:pPr algn="r" rtl="1">
              <a:buNone/>
            </a:pPr>
            <a:r>
              <a:rPr lang="ar-IQ" b="1" dirty="0">
                <a:solidFill>
                  <a:srgbClr val="002060"/>
                </a:solidFill>
              </a:rPr>
              <a:t>بامتصاص جزء من الطيف الضوئي بين </a:t>
            </a:r>
            <a:r>
              <a:rPr lang="ar-IQ" b="1" dirty="0">
                <a:solidFill>
                  <a:srgbClr val="FF0000"/>
                </a:solidFill>
              </a:rPr>
              <a:t>400-800</a:t>
            </a:r>
            <a:r>
              <a:rPr lang="ar-IQ" b="1" dirty="0">
                <a:solidFill>
                  <a:srgbClr val="002060"/>
                </a:solidFill>
              </a:rPr>
              <a:t> </a:t>
            </a:r>
            <a:r>
              <a:rPr lang="ar-IQ" b="1" dirty="0">
                <a:solidFill>
                  <a:srgbClr val="FF0000"/>
                </a:solidFill>
              </a:rPr>
              <a:t>نانوميتر تقريبا</a:t>
            </a:r>
            <a:r>
              <a:rPr lang="ar-IQ" b="1" dirty="0">
                <a:solidFill>
                  <a:srgbClr val="002060"/>
                </a:solidFill>
              </a:rPr>
              <a:t> كما إن الطاقة الممتصة من قبل الصبغات المساعدة تصل إلى مركز التفاعل لعملية البناء الضوئي كما سنوضح ذلك لاحقا.</a:t>
            </a:r>
          </a:p>
          <a:p>
            <a:pPr algn="r" rtl="1">
              <a:buNone/>
            </a:pPr>
            <a:r>
              <a:rPr lang="ar-IQ" b="1" dirty="0">
                <a:solidFill>
                  <a:srgbClr val="002060"/>
                </a:solidFill>
              </a:rPr>
              <a:t>إن امتصاص الضوء الأزرق يثير الكلوروفيل إلى مستوى طاقة اعلي من امتصاص الضوء الأحمر(لماذا؟) وتكون جزيئة الكلوروفيل غير مستقرة وتعطي طاقتها الى الوسط المحيط كحرارةوينتقل الى المستوى الطاقي الاقل اذ يبقى مستقرا لفترة وجيزة وعند وصوله الى هذه الحالة فهنالك عدة مسارات محتملة للتخلص من طاقته الزائدة(ماهي هذه المسارات؟)</a:t>
            </a:r>
            <a:r>
              <a:rPr lang="ar-IQ" dirty="0"/>
              <a:t>.</a:t>
            </a:r>
          </a:p>
        </p:txBody>
      </p:sp>
    </p:spTree>
    <p:extLst>
      <p:ext uri="{BB962C8B-B14F-4D97-AF65-F5344CB8AC3E}">
        <p14:creationId xmlns:p14="http://schemas.microsoft.com/office/powerpoint/2010/main" val="2121246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49153" name="Picture 4"/>
          <p:cNvPicPr>
            <a:picLocks noChangeAspect="1" noChangeArrowheads="1"/>
          </p:cNvPicPr>
          <p:nvPr/>
        </p:nvPicPr>
        <p:blipFill>
          <a:blip r:embed="rId3">
            <a:extLst>
              <a:ext uri="{28A0092B-C50C-407E-A947-70E740481C1C}">
                <a14:useLocalDpi xmlns:a14="http://schemas.microsoft.com/office/drawing/2010/main" val="0"/>
              </a:ext>
            </a:extLst>
          </a:blip>
          <a:srcRect l="2493" t="3078" r="2493" b="3078"/>
          <a:stretch>
            <a:fillRect/>
          </a:stretch>
        </p:blipFill>
        <p:spPr bwMode="auto">
          <a:xfrm>
            <a:off x="1828800" y="2057401"/>
            <a:ext cx="3886200"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1" name="Rectangle 5"/>
          <p:cNvSpPr>
            <a:spLocks noChangeArrowheads="1"/>
          </p:cNvSpPr>
          <p:nvPr/>
        </p:nvSpPr>
        <p:spPr bwMode="auto">
          <a:xfrm>
            <a:off x="4876800" y="1676401"/>
            <a:ext cx="725488"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200" b="1">
                <a:ea typeface="ＭＳ Ｐゴシック" charset="0"/>
              </a:rPr>
              <a:t>Excited</a:t>
            </a:r>
          </a:p>
          <a:p>
            <a:pPr eaLnBrk="0" hangingPunct="0">
              <a:lnSpc>
                <a:spcPct val="90000"/>
              </a:lnSpc>
              <a:defRPr/>
            </a:pPr>
            <a:r>
              <a:rPr lang="en-US" sz="1200" b="1">
                <a:ea typeface="ＭＳ Ｐゴシック" charset="0"/>
              </a:rPr>
              <a:t>state</a:t>
            </a:r>
            <a:endParaRPr lang="en-US" sz="1200" b="1" i="1">
              <a:ea typeface="ＭＳ Ｐゴシック" charset="0"/>
            </a:endParaRPr>
          </a:p>
        </p:txBody>
      </p:sp>
      <p:sp>
        <p:nvSpPr>
          <p:cNvPr id="111622" name="Rectangle 6"/>
          <p:cNvSpPr>
            <a:spLocks noChangeArrowheads="1"/>
          </p:cNvSpPr>
          <p:nvPr/>
        </p:nvSpPr>
        <p:spPr bwMode="auto">
          <a:xfrm>
            <a:off x="3657601" y="1600201"/>
            <a:ext cx="34607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400" b="1" i="1">
                <a:ea typeface="ＭＳ Ｐゴシック" charset="0"/>
              </a:rPr>
              <a:t>e</a:t>
            </a:r>
            <a:r>
              <a:rPr lang="en-US" sz="1400" b="1" baseline="30000">
                <a:ea typeface="ＭＳ Ｐゴシック" charset="0"/>
                <a:sym typeface="Symbol" charset="0"/>
              </a:rPr>
              <a:t></a:t>
            </a:r>
            <a:endParaRPr lang="en-US" sz="1400" b="1">
              <a:ea typeface="ＭＳ Ｐゴシック" charset="0"/>
            </a:endParaRPr>
          </a:p>
        </p:txBody>
      </p:sp>
      <p:sp>
        <p:nvSpPr>
          <p:cNvPr id="111623" name="Rectangle 7"/>
          <p:cNvSpPr>
            <a:spLocks noChangeArrowheads="1"/>
          </p:cNvSpPr>
          <p:nvPr/>
        </p:nvSpPr>
        <p:spPr bwMode="auto">
          <a:xfrm>
            <a:off x="5432426" y="2551114"/>
            <a:ext cx="512763"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200" b="1">
                <a:ea typeface="ＭＳ Ｐゴシック" charset="0"/>
              </a:rPr>
              <a:t>Heat</a:t>
            </a:r>
          </a:p>
        </p:txBody>
      </p:sp>
      <p:sp>
        <p:nvSpPr>
          <p:cNvPr id="111624" name="Rectangle 8"/>
          <p:cNvSpPr>
            <a:spLocks noChangeArrowheads="1"/>
          </p:cNvSpPr>
          <p:nvPr/>
        </p:nvSpPr>
        <p:spPr bwMode="auto">
          <a:xfrm>
            <a:off x="1981200" y="3124201"/>
            <a:ext cx="5588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eaLnBrk="0" hangingPunct="0">
              <a:lnSpc>
                <a:spcPct val="90000"/>
              </a:lnSpc>
              <a:defRPr/>
            </a:pPr>
            <a:r>
              <a:rPr lang="en-US" sz="1200" b="1">
                <a:ea typeface="ＭＳ Ｐゴシック" charset="0"/>
              </a:rPr>
              <a:t>Light</a:t>
            </a:r>
            <a:endParaRPr lang="en-US" sz="1200" b="1" i="1" baseline="30000">
              <a:ea typeface="ＭＳ Ｐゴシック" charset="0"/>
            </a:endParaRPr>
          </a:p>
        </p:txBody>
      </p:sp>
      <p:sp>
        <p:nvSpPr>
          <p:cNvPr id="111625" name="Rectangle 9"/>
          <p:cNvSpPr>
            <a:spLocks noChangeArrowheads="1"/>
          </p:cNvSpPr>
          <p:nvPr/>
        </p:nvSpPr>
        <p:spPr bwMode="auto">
          <a:xfrm>
            <a:off x="2387600" y="3744914"/>
            <a:ext cx="7112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200" b="1">
                <a:ea typeface="ＭＳ Ｐゴシック" charset="0"/>
              </a:rPr>
              <a:t>Photon</a:t>
            </a:r>
          </a:p>
        </p:txBody>
      </p:sp>
      <p:sp>
        <p:nvSpPr>
          <p:cNvPr id="111626" name="Rectangle 10"/>
          <p:cNvSpPr>
            <a:spLocks noChangeArrowheads="1"/>
          </p:cNvSpPr>
          <p:nvPr/>
        </p:nvSpPr>
        <p:spPr bwMode="auto">
          <a:xfrm>
            <a:off x="4600576" y="3398839"/>
            <a:ext cx="1223963"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200" b="1">
                <a:ea typeface="ＭＳ Ｐゴシック" charset="0"/>
              </a:rPr>
              <a:t>Light</a:t>
            </a:r>
          </a:p>
          <a:p>
            <a:pPr eaLnBrk="0" hangingPunct="0">
              <a:lnSpc>
                <a:spcPct val="90000"/>
              </a:lnSpc>
              <a:defRPr/>
            </a:pPr>
            <a:r>
              <a:rPr lang="en-US" sz="1200" b="1">
                <a:ea typeface="ＭＳ Ｐゴシック" charset="0"/>
              </a:rPr>
              <a:t>(fluorescence)</a:t>
            </a:r>
          </a:p>
        </p:txBody>
      </p:sp>
      <p:sp>
        <p:nvSpPr>
          <p:cNvPr id="111627" name="Rectangle 11"/>
          <p:cNvSpPr>
            <a:spLocks noChangeArrowheads="1"/>
          </p:cNvSpPr>
          <p:nvPr/>
        </p:nvSpPr>
        <p:spPr bwMode="auto">
          <a:xfrm>
            <a:off x="3429001" y="4572001"/>
            <a:ext cx="1033463"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lnSpc>
                <a:spcPct val="90000"/>
              </a:lnSpc>
              <a:defRPr/>
            </a:pPr>
            <a:r>
              <a:rPr lang="en-US" sz="1200" b="1">
                <a:solidFill>
                  <a:schemeClr val="bg1"/>
                </a:solidFill>
                <a:ea typeface="ＭＳ Ｐゴシック" charset="0"/>
              </a:rPr>
              <a:t>Chlorophyll</a:t>
            </a:r>
          </a:p>
          <a:p>
            <a:pPr algn="ctr" eaLnBrk="0" hangingPunct="0">
              <a:lnSpc>
                <a:spcPct val="90000"/>
              </a:lnSpc>
              <a:defRPr/>
            </a:pPr>
            <a:r>
              <a:rPr lang="en-US" sz="1200" b="1">
                <a:solidFill>
                  <a:schemeClr val="bg1"/>
                </a:solidFill>
                <a:ea typeface="ＭＳ Ｐゴシック" charset="0"/>
              </a:rPr>
              <a:t>molecule</a:t>
            </a:r>
          </a:p>
        </p:txBody>
      </p:sp>
      <p:sp>
        <p:nvSpPr>
          <p:cNvPr id="111628" name="Rectangle 12"/>
          <p:cNvSpPr>
            <a:spLocks noChangeArrowheads="1"/>
          </p:cNvSpPr>
          <p:nvPr/>
        </p:nvSpPr>
        <p:spPr bwMode="auto">
          <a:xfrm>
            <a:off x="4648200" y="4191001"/>
            <a:ext cx="73660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200" b="1">
                <a:ea typeface="ＭＳ Ｐゴシック" charset="0"/>
              </a:rPr>
              <a:t>Ground</a:t>
            </a:r>
          </a:p>
          <a:p>
            <a:pPr eaLnBrk="0" hangingPunct="0">
              <a:lnSpc>
                <a:spcPct val="90000"/>
              </a:lnSpc>
              <a:defRPr/>
            </a:pPr>
            <a:r>
              <a:rPr lang="en-US" sz="1200" b="1">
                <a:ea typeface="ＭＳ Ｐゴシック" charset="0"/>
              </a:rPr>
              <a:t>state</a:t>
            </a:r>
          </a:p>
        </p:txBody>
      </p:sp>
      <p:sp>
        <p:nvSpPr>
          <p:cNvPr id="111629" name="Line 13"/>
          <p:cNvSpPr>
            <a:spLocks noChangeShapeType="1"/>
          </p:cNvSpPr>
          <p:nvPr/>
        </p:nvSpPr>
        <p:spPr bwMode="auto">
          <a:xfrm flipV="1">
            <a:off x="4038601" y="1828800"/>
            <a:ext cx="815975"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ea typeface="ＭＳ Ｐゴシック" charset="0"/>
            </a:endParaRPr>
          </a:p>
        </p:txBody>
      </p:sp>
      <p:sp>
        <p:nvSpPr>
          <p:cNvPr id="111630" name="Line 14"/>
          <p:cNvSpPr>
            <a:spLocks noChangeShapeType="1"/>
          </p:cNvSpPr>
          <p:nvPr/>
        </p:nvSpPr>
        <p:spPr bwMode="auto">
          <a:xfrm flipV="1">
            <a:off x="3886201" y="4343400"/>
            <a:ext cx="815975"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ea typeface="ＭＳ Ｐゴシック" charset="0"/>
            </a:endParaRPr>
          </a:p>
        </p:txBody>
      </p:sp>
      <p:sp>
        <p:nvSpPr>
          <p:cNvPr id="111631" name="Oval 15"/>
          <p:cNvSpPr>
            <a:spLocks noChangeArrowheads="1"/>
          </p:cNvSpPr>
          <p:nvPr/>
        </p:nvSpPr>
        <p:spPr bwMode="auto">
          <a:xfrm>
            <a:off x="3733801" y="1828801"/>
            <a:ext cx="180975" cy="180975"/>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ea typeface="ＭＳ Ｐゴシック" charset="0"/>
            </a:endParaRPr>
          </a:p>
        </p:txBody>
      </p:sp>
      <p:sp>
        <p:nvSpPr>
          <p:cNvPr id="111633" name="Oval 17"/>
          <p:cNvSpPr>
            <a:spLocks noChangeArrowheads="1"/>
          </p:cNvSpPr>
          <p:nvPr/>
        </p:nvSpPr>
        <p:spPr bwMode="auto">
          <a:xfrm>
            <a:off x="4876801" y="2362201"/>
            <a:ext cx="180975" cy="180975"/>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ea typeface="ＭＳ Ｐゴシック" charset="0"/>
            </a:endParaRPr>
          </a:p>
        </p:txBody>
      </p:sp>
      <p:sp>
        <p:nvSpPr>
          <p:cNvPr id="111634" name="Text Box 18"/>
          <p:cNvSpPr txBox="1">
            <a:spLocks noChangeArrowheads="1"/>
          </p:cNvSpPr>
          <p:nvPr/>
        </p:nvSpPr>
        <p:spPr bwMode="auto">
          <a:xfrm>
            <a:off x="4343400" y="1809750"/>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defRPr/>
            </a:pPr>
            <a:r>
              <a:rPr lang="en-US" sz="1200" b="1">
                <a:solidFill>
                  <a:schemeClr val="bg1"/>
                </a:solidFill>
                <a:ea typeface="ＭＳ Ｐゴシック" charset="0"/>
              </a:rPr>
              <a:t>2</a:t>
            </a:r>
          </a:p>
        </p:txBody>
      </p:sp>
      <p:sp>
        <p:nvSpPr>
          <p:cNvPr id="111635" name="Rectangle 19"/>
          <p:cNvSpPr>
            <a:spLocks noChangeArrowheads="1"/>
          </p:cNvSpPr>
          <p:nvPr/>
        </p:nvSpPr>
        <p:spPr bwMode="auto">
          <a:xfrm>
            <a:off x="2209800" y="5638801"/>
            <a:ext cx="2103438"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200" b="1">
                <a:ea typeface="ＭＳ Ｐゴシック" charset="0"/>
              </a:rPr>
              <a:t>(a) Absorption of a photon</a:t>
            </a:r>
            <a:endParaRPr lang="en-US" sz="1200" b="1" i="1" baseline="30000">
              <a:ea typeface="ＭＳ Ｐゴシック" charset="0"/>
            </a:endParaRPr>
          </a:p>
        </p:txBody>
      </p:sp>
      <p:sp>
        <p:nvSpPr>
          <p:cNvPr id="111636" name="Rectangle 20"/>
          <p:cNvSpPr>
            <a:spLocks noChangeArrowheads="1"/>
          </p:cNvSpPr>
          <p:nvPr/>
        </p:nvSpPr>
        <p:spPr bwMode="auto">
          <a:xfrm>
            <a:off x="6172201" y="6400801"/>
            <a:ext cx="385127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200" b="1">
                <a:ea typeface="ＭＳ Ｐゴシック" charset="0"/>
              </a:rPr>
              <a:t>(b) fluorescence of isolated chlorophyll in solution</a:t>
            </a:r>
            <a:endParaRPr lang="en-US" sz="1200" b="1" i="1" baseline="30000">
              <a:ea typeface="ＭＳ Ｐゴシック" charset="0"/>
            </a:endParaRPr>
          </a:p>
        </p:txBody>
      </p:sp>
      <p:sp>
        <p:nvSpPr>
          <p:cNvPr id="111640" name="Rectangle 24"/>
          <p:cNvSpPr>
            <a:spLocks noChangeArrowheads="1"/>
          </p:cNvSpPr>
          <p:nvPr/>
        </p:nvSpPr>
        <p:spPr bwMode="auto">
          <a:xfrm>
            <a:off x="1752600" y="152400"/>
            <a:ext cx="4648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3200">
                <a:ea typeface="ＭＳ Ｐゴシック" charset="0"/>
              </a:rPr>
              <a:t>Excitation of chlorophyll in a chloroplast</a:t>
            </a:r>
          </a:p>
        </p:txBody>
      </p:sp>
      <p:sp>
        <p:nvSpPr>
          <p:cNvPr id="111641" name="Text Box 25"/>
          <p:cNvSpPr txBox="1">
            <a:spLocks noChangeArrowheads="1"/>
          </p:cNvSpPr>
          <p:nvPr/>
        </p:nvSpPr>
        <p:spPr bwMode="auto">
          <a:xfrm>
            <a:off x="6477000" y="152400"/>
            <a:ext cx="3810000" cy="32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buFont typeface="Wingdings" charset="2"/>
              <a:buChar char="v"/>
            </a:pPr>
            <a:r>
              <a:rPr lang="en-US" altLang="en-US" sz="1800"/>
              <a:t>Loss of energy due to heat causes the photons of light to be less energetic.</a:t>
            </a:r>
          </a:p>
          <a:p>
            <a:pPr eaLnBrk="1" hangingPunct="1">
              <a:spcBef>
                <a:spcPct val="50000"/>
              </a:spcBef>
              <a:buFont typeface="Wingdings" charset="2"/>
              <a:buChar char="v"/>
            </a:pPr>
            <a:r>
              <a:rPr lang="en-US" altLang="en-US" sz="1800"/>
              <a:t>Less energy translates into longer wavelength.  </a:t>
            </a:r>
          </a:p>
          <a:p>
            <a:pPr eaLnBrk="1" hangingPunct="1">
              <a:spcBef>
                <a:spcPct val="50000"/>
              </a:spcBef>
              <a:buFont typeface="Wingdings" charset="2"/>
              <a:buChar char="v"/>
            </a:pPr>
            <a:r>
              <a:rPr lang="en-US" altLang="en-US" sz="1800" i="1"/>
              <a:t>Energy = (Planck</a:t>
            </a:r>
            <a:r>
              <a:rPr lang="ja-JP" altLang="en-US" sz="1800" i="1"/>
              <a:t>’</a:t>
            </a:r>
            <a:r>
              <a:rPr lang="en-US" altLang="ja-JP" sz="1800" i="1"/>
              <a:t>s constant) x  (velocity of light)/(wavelength of light)</a:t>
            </a:r>
            <a:endParaRPr lang="en-US" altLang="ja-JP" sz="1800"/>
          </a:p>
          <a:p>
            <a:pPr eaLnBrk="1" hangingPunct="1">
              <a:spcBef>
                <a:spcPct val="50000"/>
              </a:spcBef>
              <a:buFont typeface="Wingdings" charset="2"/>
              <a:buChar char="v"/>
            </a:pPr>
            <a:r>
              <a:rPr lang="en-US" altLang="en-US" sz="1800"/>
              <a:t>Transition toward the red end of the visible spectrum.</a:t>
            </a:r>
          </a:p>
        </p:txBody>
      </p:sp>
      <p:pic>
        <p:nvPicPr>
          <p:cNvPr id="111644" name="Picture 28" descr="chf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733800"/>
            <a:ext cx="4191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45" name="Oval 29"/>
          <p:cNvSpPr>
            <a:spLocks noChangeArrowheads="1"/>
          </p:cNvSpPr>
          <p:nvPr/>
        </p:nvSpPr>
        <p:spPr bwMode="auto">
          <a:xfrm>
            <a:off x="4572001" y="3962401"/>
            <a:ext cx="180975" cy="180975"/>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ea typeface="ＭＳ Ｐゴシック" charset="0"/>
            </a:endParaRPr>
          </a:p>
        </p:txBody>
      </p:sp>
      <p:sp>
        <p:nvSpPr>
          <p:cNvPr id="111646" name="Oval 30"/>
          <p:cNvSpPr>
            <a:spLocks noChangeArrowheads="1"/>
          </p:cNvSpPr>
          <p:nvPr/>
        </p:nvSpPr>
        <p:spPr bwMode="auto">
          <a:xfrm>
            <a:off x="3505201" y="3657601"/>
            <a:ext cx="180975" cy="180975"/>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ea typeface="ＭＳ Ｐゴシック" charset="0"/>
            </a:endParaRPr>
          </a:p>
        </p:txBody>
      </p:sp>
      <p:sp>
        <p:nvSpPr>
          <p:cNvPr id="111647" name="Rectangle 31"/>
          <p:cNvSpPr>
            <a:spLocks noChangeArrowheads="1"/>
          </p:cNvSpPr>
          <p:nvPr/>
        </p:nvSpPr>
        <p:spPr bwMode="auto">
          <a:xfrm>
            <a:off x="3657601" y="1600201"/>
            <a:ext cx="34607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400" b="1" i="1">
                <a:ea typeface="ＭＳ Ｐゴシック" charset="0"/>
              </a:rPr>
              <a:t>e</a:t>
            </a:r>
            <a:r>
              <a:rPr lang="en-US" sz="1400" b="1" baseline="30000">
                <a:ea typeface="ＭＳ Ｐゴシック" charset="0"/>
                <a:sym typeface="Symbol" charset="0"/>
              </a:rPr>
              <a:t></a:t>
            </a:r>
            <a:endParaRPr lang="en-US" sz="1400" b="1">
              <a:ea typeface="ＭＳ Ｐゴシック" charset="0"/>
            </a:endParaRPr>
          </a:p>
        </p:txBody>
      </p:sp>
      <p:sp>
        <p:nvSpPr>
          <p:cNvPr id="111648" name="Oval 32"/>
          <p:cNvSpPr>
            <a:spLocks noChangeArrowheads="1"/>
          </p:cNvSpPr>
          <p:nvPr/>
        </p:nvSpPr>
        <p:spPr bwMode="auto">
          <a:xfrm>
            <a:off x="3733801" y="1828801"/>
            <a:ext cx="180975" cy="180975"/>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ea typeface="ＭＳ Ｐゴシック" charset="0"/>
            </a:endParaRPr>
          </a:p>
        </p:txBody>
      </p:sp>
    </p:spTree>
    <p:extLst>
      <p:ext uri="{BB962C8B-B14F-4D97-AF65-F5344CB8AC3E}">
        <p14:creationId xmlns:p14="http://schemas.microsoft.com/office/powerpoint/2010/main" val="37077115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624">
                                            <p:txEl>
                                              <p:pRg st="0" end="0"/>
                                            </p:txEl>
                                          </p:spTgt>
                                        </p:tgtEl>
                                        <p:attrNameLst>
                                          <p:attrName>style.visibility</p:attrName>
                                        </p:attrNameLst>
                                      </p:cBhvr>
                                      <p:to>
                                        <p:strVal val="visible"/>
                                      </p:to>
                                    </p:set>
                                    <p:animEffect transition="in" filter="dissolve">
                                      <p:cBhvr>
                                        <p:cTn id="7" dur="500"/>
                                        <p:tgtEl>
                                          <p:spTgt spid="1116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1622"/>
                                        </p:tgtEl>
                                        <p:attrNameLst>
                                          <p:attrName>style.visibility</p:attrName>
                                        </p:attrNameLst>
                                      </p:cBhvr>
                                      <p:to>
                                        <p:strVal val="visible"/>
                                      </p:to>
                                    </p:set>
                                    <p:animEffect transition="in" filter="dissolve">
                                      <p:cBhvr>
                                        <p:cTn id="12" dur="500"/>
                                        <p:tgtEl>
                                          <p:spTgt spid="111622"/>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1631"/>
                                        </p:tgtEl>
                                        <p:attrNameLst>
                                          <p:attrName>style.visibility</p:attrName>
                                        </p:attrNameLst>
                                      </p:cBhvr>
                                      <p:to>
                                        <p:strVal val="visible"/>
                                      </p:to>
                                    </p:set>
                                    <p:animEffect transition="in" filter="dissolve">
                                      <p:cBhvr>
                                        <p:cTn id="15" dur="500"/>
                                        <p:tgtEl>
                                          <p:spTgt spid="11163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xit" presetSubtype="0" fill="hold" grpId="1" nodeType="clickEffect">
                                  <p:stCondLst>
                                    <p:cond delay="0"/>
                                  </p:stCondLst>
                                  <p:childTnLst>
                                    <p:animEffect transition="out" filter="fade">
                                      <p:cBhvr>
                                        <p:cTn id="19" dur="2000"/>
                                        <p:tgtEl>
                                          <p:spTgt spid="111622"/>
                                        </p:tgtEl>
                                      </p:cBhvr>
                                    </p:animEffect>
                                    <p:set>
                                      <p:cBhvr>
                                        <p:cTn id="20" dur="1" fill="hold">
                                          <p:stCondLst>
                                            <p:cond delay="1999"/>
                                          </p:stCondLst>
                                        </p:cTn>
                                        <p:tgtEl>
                                          <p:spTgt spid="111622"/>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2000"/>
                                        <p:tgtEl>
                                          <p:spTgt spid="111631"/>
                                        </p:tgtEl>
                                      </p:cBhvr>
                                    </p:animEffect>
                                    <p:set>
                                      <p:cBhvr>
                                        <p:cTn id="23" dur="1" fill="hold">
                                          <p:stCondLst>
                                            <p:cond delay="1999"/>
                                          </p:stCondLst>
                                        </p:cTn>
                                        <p:tgtEl>
                                          <p:spTgt spid="111631"/>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11633"/>
                                        </p:tgtEl>
                                        <p:attrNameLst>
                                          <p:attrName>style.visibility</p:attrName>
                                        </p:attrNameLst>
                                      </p:cBhvr>
                                      <p:to>
                                        <p:strVal val="visible"/>
                                      </p:to>
                                    </p:set>
                                    <p:animEffect transition="in" filter="dissolve">
                                      <p:cBhvr>
                                        <p:cTn id="28" dur="500"/>
                                        <p:tgtEl>
                                          <p:spTgt spid="11163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11645"/>
                                        </p:tgtEl>
                                        <p:attrNameLst>
                                          <p:attrName>style.visibility</p:attrName>
                                        </p:attrNameLst>
                                      </p:cBhvr>
                                      <p:to>
                                        <p:strVal val="visible"/>
                                      </p:to>
                                    </p:set>
                                    <p:animEffect transition="in" filter="dissolve">
                                      <p:cBhvr>
                                        <p:cTn id="33" dur="500"/>
                                        <p:tgtEl>
                                          <p:spTgt spid="11164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11646"/>
                                        </p:tgtEl>
                                        <p:attrNameLst>
                                          <p:attrName>style.visibility</p:attrName>
                                        </p:attrNameLst>
                                      </p:cBhvr>
                                      <p:to>
                                        <p:strVal val="visible"/>
                                      </p:to>
                                    </p:set>
                                    <p:animEffect transition="in" filter="dissolve">
                                      <p:cBhvr>
                                        <p:cTn id="38" dur="500"/>
                                        <p:tgtEl>
                                          <p:spTgt spid="11164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11647"/>
                                        </p:tgtEl>
                                        <p:attrNameLst>
                                          <p:attrName>style.visibility</p:attrName>
                                        </p:attrNameLst>
                                      </p:cBhvr>
                                      <p:to>
                                        <p:strVal val="visible"/>
                                      </p:to>
                                    </p:set>
                                    <p:animEffect transition="in" filter="dissolve">
                                      <p:cBhvr>
                                        <p:cTn id="43" dur="500"/>
                                        <p:tgtEl>
                                          <p:spTgt spid="111647"/>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11648"/>
                                        </p:tgtEl>
                                        <p:attrNameLst>
                                          <p:attrName>style.visibility</p:attrName>
                                        </p:attrNameLst>
                                      </p:cBhvr>
                                      <p:to>
                                        <p:strVal val="visible"/>
                                      </p:to>
                                    </p:set>
                                    <p:animEffect transition="in" filter="dissolve">
                                      <p:cBhvr>
                                        <p:cTn id="46" dur="500"/>
                                        <p:tgtEl>
                                          <p:spTgt spid="11164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111644"/>
                                        </p:tgtEl>
                                        <p:attrNameLst>
                                          <p:attrName>style.visibility</p:attrName>
                                        </p:attrNameLst>
                                      </p:cBhvr>
                                      <p:to>
                                        <p:strVal val="visible"/>
                                      </p:to>
                                    </p:set>
                                    <p:animEffect transition="in" filter="dissolve">
                                      <p:cBhvr>
                                        <p:cTn id="51" dur="2000"/>
                                        <p:tgtEl>
                                          <p:spTgt spid="11164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11636"/>
                                        </p:tgtEl>
                                        <p:attrNameLst>
                                          <p:attrName>style.visibility</p:attrName>
                                        </p:attrNameLst>
                                      </p:cBhvr>
                                      <p:to>
                                        <p:strVal val="visible"/>
                                      </p:to>
                                    </p:set>
                                    <p:anim calcmode="lin" valueType="num">
                                      <p:cBhvr additive="base">
                                        <p:cTn id="56" dur="500" fill="hold"/>
                                        <p:tgtEl>
                                          <p:spTgt spid="111636"/>
                                        </p:tgtEl>
                                        <p:attrNameLst>
                                          <p:attrName>ppt_x</p:attrName>
                                        </p:attrNameLst>
                                      </p:cBhvr>
                                      <p:tavLst>
                                        <p:tav tm="0">
                                          <p:val>
                                            <p:strVal val="#ppt_x"/>
                                          </p:val>
                                        </p:tav>
                                        <p:tav tm="100000">
                                          <p:val>
                                            <p:strVal val="#ppt_x"/>
                                          </p:val>
                                        </p:tav>
                                      </p:tavLst>
                                    </p:anim>
                                    <p:anim calcmode="lin" valueType="num">
                                      <p:cBhvr additive="base">
                                        <p:cTn id="57" dur="500" fill="hold"/>
                                        <p:tgtEl>
                                          <p:spTgt spid="1116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2" grpId="0"/>
      <p:bldP spid="111622" grpId="1"/>
      <p:bldP spid="111624" grpId="0" build="allAtOnce" autoUpdateAnimBg="0"/>
      <p:bldP spid="111631" grpId="0" animBg="1"/>
      <p:bldP spid="111631" grpId="1" animBg="1"/>
      <p:bldP spid="111633" grpId="0" animBg="1"/>
      <p:bldP spid="111636" grpId="0"/>
      <p:bldP spid="111645" grpId="0" animBg="1"/>
      <p:bldP spid="111646" grpId="0" animBg="1"/>
      <p:bldP spid="111647" grpId="0"/>
      <p:bldP spid="1116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8B742D-AD0B-DE41-A3E0-D739F1094B23}"/>
              </a:ext>
            </a:extLst>
          </p:cNvPr>
          <p:cNvSpPr>
            <a:spLocks noGrp="1"/>
          </p:cNvSpPr>
          <p:nvPr>
            <p:ph type="title"/>
          </p:nvPr>
        </p:nvSpPr>
        <p:spPr>
          <a:xfrm>
            <a:off x="701641" y="150215"/>
            <a:ext cx="10373306" cy="1188065"/>
          </a:xfrm>
        </p:spPr>
        <p:txBody>
          <a:bodyPr>
            <a:normAutofit/>
          </a:bodyPr>
          <a:lstStyle/>
          <a:p>
            <a:pPr algn="ctr"/>
            <a:r>
              <a:rPr lang="ar-SA" sz="7500" b="1" dirty="0"/>
              <a:t>أسئلة</a:t>
            </a:r>
            <a:endParaRPr lang="en-US" sz="7500" b="1" dirty="0"/>
          </a:p>
        </p:txBody>
      </p:sp>
      <p:sp>
        <p:nvSpPr>
          <p:cNvPr id="3" name="Content Placeholder 2">
            <a:extLst>
              <a:ext uri="{FF2B5EF4-FFF2-40B4-BE49-F238E27FC236}">
                <a16:creationId xmlns:a16="http://schemas.microsoft.com/office/drawing/2014/main" xmlns="" id="{601FEC2D-A775-AB44-82F8-45F30E689559}"/>
              </a:ext>
            </a:extLst>
          </p:cNvPr>
          <p:cNvSpPr>
            <a:spLocks noGrp="1"/>
          </p:cNvSpPr>
          <p:nvPr>
            <p:ph idx="1"/>
          </p:nvPr>
        </p:nvSpPr>
        <p:spPr>
          <a:xfrm>
            <a:off x="838200" y="1447527"/>
            <a:ext cx="10515600" cy="4729436"/>
          </a:xfrm>
        </p:spPr>
        <p:txBody>
          <a:bodyPr>
            <a:normAutofit/>
          </a:bodyPr>
          <a:lstStyle/>
          <a:p>
            <a:pPr algn="r"/>
            <a:r>
              <a:rPr lang="ar-SA" sz="3600" b="1" dirty="0">
                <a:cs typeface="+mj-cs"/>
              </a:rPr>
              <a:t>س١/ اختر العبارة الصحيحة</a:t>
            </a:r>
          </a:p>
          <a:p>
            <a:pPr algn="r"/>
            <a:r>
              <a:rPr lang="ar-SA" sz="3600" b="1" dirty="0">
                <a:cs typeface="+mj-cs"/>
              </a:rPr>
              <a:t>١- الضوء عبارة عن موجات:١- كهربائية.٢- مغناطيسية. ٣-كهرومغناطيسة.  </a:t>
            </a:r>
          </a:p>
          <a:p>
            <a:pPr algn="r"/>
            <a:r>
              <a:rPr lang="ar-SA" sz="3600" b="1" dirty="0">
                <a:cs typeface="+mj-cs"/>
              </a:rPr>
              <a:t>س٢/ اكمل الفراغات التالية </a:t>
            </a:r>
          </a:p>
          <a:p>
            <a:pPr algn="r"/>
            <a:r>
              <a:rPr lang="ar-SA" sz="3600" b="1" dirty="0">
                <a:cs typeface="+mj-cs"/>
              </a:rPr>
              <a:t>١-تعتمد طاقة الموجات الضوئية على …………………</a:t>
            </a:r>
          </a:p>
          <a:p>
            <a:pPr algn="r"/>
            <a:r>
              <a:rPr lang="ar-SA" sz="3600" b="1" dirty="0">
                <a:cs typeface="+mj-cs"/>
              </a:rPr>
              <a:t>٢-تمتص صبغات البناء الضوئي الموجات الضوئية بين ……………</a:t>
            </a:r>
          </a:p>
          <a:p>
            <a:pPr algn="r"/>
            <a:r>
              <a:rPr lang="ar-SA" sz="3600" b="1" dirty="0">
                <a:cs typeface="+mj-cs"/>
              </a:rPr>
              <a:t>٣- تسمى الجسيمات التي تتكون منها الموجات الضوئية ب…………</a:t>
            </a:r>
          </a:p>
        </p:txBody>
      </p:sp>
    </p:spTree>
    <p:extLst>
      <p:ext uri="{BB962C8B-B14F-4D97-AF65-F5344CB8AC3E}">
        <p14:creationId xmlns:p14="http://schemas.microsoft.com/office/powerpoint/2010/main" val="409357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21CC88-2777-5D47-AEA0-9BD2CCC64671}"/>
              </a:ext>
            </a:extLst>
          </p:cNvPr>
          <p:cNvSpPr>
            <a:spLocks noGrp="1"/>
          </p:cNvSpPr>
          <p:nvPr>
            <p:ph type="title"/>
          </p:nvPr>
        </p:nvSpPr>
        <p:spPr>
          <a:xfrm>
            <a:off x="1856282" y="520310"/>
            <a:ext cx="8229600" cy="510264"/>
          </a:xfrm>
        </p:spPr>
        <p:txBody>
          <a:bodyPr>
            <a:noAutofit/>
          </a:bodyPr>
          <a:lstStyle/>
          <a:p>
            <a:pPr algn="r"/>
            <a:r>
              <a:rPr lang="ar-SA" sz="4500" b="1" dirty="0"/>
              <a:t>أهداف دراسة البناء الضوئي</a:t>
            </a:r>
            <a:endParaRPr lang="en-US" sz="4500" b="1" dirty="0"/>
          </a:p>
        </p:txBody>
      </p:sp>
      <p:sp>
        <p:nvSpPr>
          <p:cNvPr id="3" name="Content Placeholder 2">
            <a:extLst>
              <a:ext uri="{FF2B5EF4-FFF2-40B4-BE49-F238E27FC236}">
                <a16:creationId xmlns:a16="http://schemas.microsoft.com/office/drawing/2014/main" xmlns="" id="{853417C8-A80E-B941-9C77-C9B7518C244A}"/>
              </a:ext>
            </a:extLst>
          </p:cNvPr>
          <p:cNvSpPr>
            <a:spLocks noGrp="1"/>
          </p:cNvSpPr>
          <p:nvPr>
            <p:ph idx="1"/>
          </p:nvPr>
        </p:nvSpPr>
        <p:spPr>
          <a:xfrm>
            <a:off x="1981200" y="1295166"/>
            <a:ext cx="8229600" cy="5167442"/>
          </a:xfrm>
        </p:spPr>
        <p:txBody>
          <a:bodyPr>
            <a:normAutofit/>
          </a:bodyPr>
          <a:lstStyle/>
          <a:p>
            <a:pPr algn="r"/>
            <a:r>
              <a:rPr lang="ar-SA" b="1" dirty="0"/>
              <a:t>١- التعرف على عملية البناء الضوئي وأهميتها للكائنات الحية؟</a:t>
            </a:r>
          </a:p>
          <a:p>
            <a:pPr algn="r"/>
            <a:r>
              <a:rPr lang="ar-SA" b="1" dirty="0"/>
              <a:t> ٢-التعرف على طبيعةالضوء ودوره في العملية؟</a:t>
            </a:r>
          </a:p>
          <a:p>
            <a:pPr algn="r"/>
            <a:r>
              <a:rPr lang="ar-SA" b="1" dirty="0"/>
              <a:t>٣-أين تحدث العملية وماهو دور الصبغات النباتية فيها؟</a:t>
            </a:r>
          </a:p>
          <a:p>
            <a:pPr algn="r"/>
            <a:r>
              <a:rPr lang="ar-SA" b="1" dirty="0"/>
              <a:t>٤-ماهي التفاعلات الرئيسة التي تتم العملية بواسطتها؟</a:t>
            </a:r>
          </a:p>
          <a:p>
            <a:pPr algn="r"/>
            <a:r>
              <a:rPr lang="ar-SA" b="1" dirty="0"/>
              <a:t>٥-كيف يتم تحويل الطاقة الضوئية الى طاقة كيميائية وماهو دور الإلكترونات في ذلك؟</a:t>
            </a:r>
          </a:p>
          <a:p>
            <a:pPr algn="r"/>
            <a:r>
              <a:rPr lang="ar-SA" b="1" dirty="0"/>
              <a:t>٦-كيف يتم تثبيت غاز ثنائي أوكسيد الكربون وتحويله الى مركبات عضوية معقدة؟</a:t>
            </a:r>
          </a:p>
          <a:p>
            <a:pPr algn="r"/>
            <a:r>
              <a:rPr lang="ar-SA" b="1" dirty="0"/>
              <a:t>٧-لماذا تختلف النباتات في آليات تثبيت ثنائي أوكسيد الكربون وكيف يحدث هذا الاختلاف؟ </a:t>
            </a:r>
            <a:endParaRPr lang="en-US" b="1" dirty="0"/>
          </a:p>
        </p:txBody>
      </p:sp>
    </p:spTree>
    <p:extLst>
      <p:ext uri="{BB962C8B-B14F-4D97-AF65-F5344CB8AC3E}">
        <p14:creationId xmlns:p14="http://schemas.microsoft.com/office/powerpoint/2010/main" val="60383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8686800" cy="9906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r" rtl="1"/>
            <a:r>
              <a:rPr lang="ar-IQ" sz="5000" b="1" dirty="0"/>
              <a:t>البناء الضوئي</a:t>
            </a:r>
            <a:endParaRPr lang="en-US" sz="5000" b="1" dirty="0"/>
          </a:p>
        </p:txBody>
      </p:sp>
      <p:sp>
        <p:nvSpPr>
          <p:cNvPr id="3" name="Content Placeholder 2"/>
          <p:cNvSpPr>
            <a:spLocks noGrp="1"/>
          </p:cNvSpPr>
          <p:nvPr>
            <p:ph idx="1"/>
          </p:nvPr>
        </p:nvSpPr>
        <p:spPr>
          <a:xfrm>
            <a:off x="1524000" y="1445113"/>
            <a:ext cx="8686800" cy="5257800"/>
          </a:xfrm>
        </p:spPr>
        <p:style>
          <a:lnRef idx="1">
            <a:schemeClr val="accent5"/>
          </a:lnRef>
          <a:fillRef idx="2">
            <a:schemeClr val="accent5"/>
          </a:fillRef>
          <a:effectRef idx="1">
            <a:schemeClr val="accent5"/>
          </a:effectRef>
          <a:fontRef idx="minor">
            <a:schemeClr val="dk1"/>
          </a:fontRef>
        </p:style>
        <p:txBody>
          <a:bodyPr>
            <a:normAutofit/>
          </a:bodyPr>
          <a:lstStyle/>
          <a:p>
            <a:pPr algn="r" rtl="1">
              <a:buNone/>
            </a:pPr>
            <a:r>
              <a:rPr lang="ar-IQ" b="1" dirty="0"/>
              <a:t>تع</a:t>
            </a:r>
            <a:r>
              <a:rPr lang="ar-IQ" b="1" dirty="0">
                <a:solidFill>
                  <a:srgbClr val="002060"/>
                </a:solidFill>
              </a:rPr>
              <a:t>تمد الحياة على الأرض على الطاقة المستمدة من الشمس ، وعملية البناء الضوئي هي العملية الوحيدة التي يمكن لها ان تستفيد من هذه الطاقة.ويعني مصطلح بناء ضوئي بناء باستعمال الضوء اذ ان الكائنات التي تؤدي العملية تستخدم الطاقة الشمسية لبناء مركبات عضوية وان الطاقة المخزونة في تلك الجزيئات يمكن ان تستغل فيما بعد لتسهيل العمليات الحيوية في النبات كما انها تستثمر من قبل الكائنات الاخرى.</a:t>
            </a:r>
          </a:p>
          <a:p>
            <a:pPr algn="r" rtl="1">
              <a:buNone/>
            </a:pPr>
            <a:r>
              <a:rPr lang="ar-IQ" b="1" dirty="0">
                <a:solidFill>
                  <a:srgbClr val="002060"/>
                </a:solidFill>
              </a:rPr>
              <a:t>إن عناصر البناء الضوئي معروفة ومتوفرة في البيئة وهي الماء وثنائي أوكسيد الكربون وبمساعدة الضوء والكلوروفيل</a:t>
            </a:r>
            <a:r>
              <a:rPr lang="en-US" b="1" dirty="0">
                <a:solidFill>
                  <a:srgbClr val="002060"/>
                </a:solidFill>
              </a:rPr>
              <a:t> </a:t>
            </a:r>
            <a:r>
              <a:rPr lang="ar-IQ" b="1" dirty="0">
                <a:solidFill>
                  <a:srgbClr val="002060"/>
                </a:solidFill>
              </a:rPr>
              <a:t> وفق </a:t>
            </a:r>
            <a:r>
              <a:rPr lang="ar-IQ" b="1" dirty="0"/>
              <a:t>المعادلة:</a:t>
            </a:r>
            <a:endParaRPr lang="en-US" dirty="0">
              <a:solidFill>
                <a:srgbClr val="002060"/>
              </a:solidFill>
            </a:endParaRPr>
          </a:p>
        </p:txBody>
      </p:sp>
    </p:spTree>
    <p:extLst>
      <p:ext uri="{BB962C8B-B14F-4D97-AF65-F5344CB8AC3E}">
        <p14:creationId xmlns:p14="http://schemas.microsoft.com/office/powerpoint/2010/main" val="345032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121" name="Title 1"/>
          <p:cNvSpPr>
            <a:spLocks noGrp="1"/>
          </p:cNvSpPr>
          <p:nvPr>
            <p:ph type="title"/>
          </p:nvPr>
        </p:nvSpPr>
        <p:spPr>
          <a:xfrm>
            <a:off x="2552700" y="-68263"/>
            <a:ext cx="8229600" cy="1143001"/>
          </a:xfrm>
        </p:spPr>
        <p:txBody>
          <a:bodyPr/>
          <a:lstStyle/>
          <a:p>
            <a:r>
              <a:rPr lang="en-US" b="1" dirty="0">
                <a:solidFill>
                  <a:schemeClr val="bg1">
                    <a:lumMod val="10000"/>
                  </a:schemeClr>
                </a:solidFill>
              </a:rPr>
              <a:t>Photosynthesis: An Overview</a:t>
            </a:r>
          </a:p>
        </p:txBody>
      </p:sp>
      <p:sp>
        <p:nvSpPr>
          <p:cNvPr id="3" name="Content Placeholder 2"/>
          <p:cNvSpPr>
            <a:spLocks noGrp="1"/>
          </p:cNvSpPr>
          <p:nvPr>
            <p:ph idx="1"/>
          </p:nvPr>
        </p:nvSpPr>
        <p:spPr>
          <a:xfrm>
            <a:off x="1815144" y="1531921"/>
            <a:ext cx="8839200" cy="4525963"/>
          </a:xfrm>
        </p:spPr>
        <p:txBody>
          <a:bodyPr/>
          <a:lstStyle/>
          <a:p>
            <a:r>
              <a:rPr lang="en-US" b="1" dirty="0"/>
              <a:t>The </a:t>
            </a:r>
            <a:r>
              <a:rPr lang="en-US" b="1" dirty="0">
                <a:solidFill>
                  <a:srgbClr val="C00000"/>
                </a:solidFill>
              </a:rPr>
              <a:t>net overall equation </a:t>
            </a:r>
            <a:r>
              <a:rPr lang="en-US" b="1" dirty="0"/>
              <a:t>for photosynthesis is:</a:t>
            </a:r>
          </a:p>
          <a:p>
            <a:endParaRPr lang="en-US" b="1" dirty="0"/>
          </a:p>
          <a:p>
            <a:pPr>
              <a:buFont typeface="Arial" pitchFamily="34" charset="0"/>
              <a:buNone/>
            </a:pPr>
            <a:endParaRPr lang="en-US" b="1" dirty="0"/>
          </a:p>
          <a:p>
            <a:r>
              <a:rPr lang="en-US" b="1" dirty="0"/>
              <a:t>Photosynthesis occurs in 2 </a:t>
            </a:r>
            <a:r>
              <a:rPr lang="ja-JP" altLang="en-US" b="1" dirty="0"/>
              <a:t>“</a:t>
            </a:r>
            <a:r>
              <a:rPr lang="en-US" altLang="ja-JP" b="1" dirty="0"/>
              <a:t>stages</a:t>
            </a:r>
            <a:r>
              <a:rPr lang="ja-JP" altLang="en-US" b="1" dirty="0"/>
              <a:t>”</a:t>
            </a:r>
            <a:r>
              <a:rPr lang="en-US" altLang="ja-JP" b="1" dirty="0"/>
              <a:t>:</a:t>
            </a:r>
          </a:p>
          <a:p>
            <a:pPr marL="971550" lvl="1" indent="-514350">
              <a:buFont typeface="Arial" pitchFamily="34" charset="0"/>
              <a:buAutoNum type="arabicPeriod"/>
            </a:pPr>
            <a:r>
              <a:rPr lang="en-US" b="1" dirty="0"/>
              <a:t>The </a:t>
            </a:r>
            <a:r>
              <a:rPr lang="en-US" b="1" dirty="0">
                <a:solidFill>
                  <a:srgbClr val="00B050"/>
                </a:solidFill>
              </a:rPr>
              <a:t>Light Reactions </a:t>
            </a:r>
            <a:r>
              <a:rPr lang="en-US" b="1" dirty="0"/>
              <a:t>(or Light-Dependent Reactions)</a:t>
            </a:r>
          </a:p>
          <a:p>
            <a:pPr marL="971550" lvl="1" indent="-514350">
              <a:buFont typeface="Arial" pitchFamily="34" charset="0"/>
              <a:buAutoNum type="arabicPeriod"/>
            </a:pPr>
            <a:r>
              <a:rPr lang="en-US" b="1" dirty="0"/>
              <a:t>The </a:t>
            </a:r>
            <a:r>
              <a:rPr lang="en-US" b="1" dirty="0">
                <a:solidFill>
                  <a:srgbClr val="0070C0"/>
                </a:solidFill>
              </a:rPr>
              <a:t>Calvin Cycle </a:t>
            </a:r>
            <a:r>
              <a:rPr lang="en-US" b="1" dirty="0"/>
              <a:t>(or Calvin-Benson Cycle or Dark Reactions or Light-Independent Reactions)</a:t>
            </a:r>
          </a:p>
          <a:p>
            <a:pPr marL="971550" lvl="1" indent="-514350">
              <a:buFont typeface="Arial" pitchFamily="34" charset="0"/>
              <a:buAutoNum type="arabicPeriod"/>
            </a:pPr>
            <a:endParaRPr lang="en-US" b="1" dirty="0"/>
          </a:p>
          <a:p>
            <a:endParaRPr lang="en-US" b="1" dirty="0"/>
          </a:p>
          <a:p>
            <a:pPr>
              <a:buFont typeface="Arial" pitchFamily="34" charset="0"/>
              <a:buNone/>
            </a:pPr>
            <a:endParaRPr lang="en-US" b="1" dirty="0"/>
          </a:p>
        </p:txBody>
      </p:sp>
      <p:sp>
        <p:nvSpPr>
          <p:cNvPr id="51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F28BCD84-3710-42CD-888A-DE85EF01C520}" type="slidenum">
              <a:rPr lang="en-US" sz="1200">
                <a:solidFill>
                  <a:srgbClr val="898989"/>
                </a:solidFill>
                <a:latin typeface="Calibri" pitchFamily="34" charset="0"/>
              </a:rPr>
              <a:pPr eaLnBrk="1" hangingPunct="1"/>
              <a:t>4</a:t>
            </a:fld>
            <a:endParaRPr lang="en-US" sz="1200">
              <a:solidFill>
                <a:srgbClr val="898989"/>
              </a:solidFill>
              <a:latin typeface="Calibri" pitchFamily="34" charset="0"/>
            </a:endParaRPr>
          </a:p>
        </p:txBody>
      </p:sp>
      <p:sp>
        <p:nvSpPr>
          <p:cNvPr id="5" name="Rectangle 4"/>
          <p:cNvSpPr/>
          <p:nvPr/>
        </p:nvSpPr>
        <p:spPr>
          <a:xfrm>
            <a:off x="2019300" y="2209800"/>
            <a:ext cx="8496300" cy="914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atin typeface="Arial" pitchFamily="34" charset="0"/>
                <a:cs typeface="Arial" pitchFamily="34" charset="0"/>
              </a:rPr>
              <a:t>6 CO</a:t>
            </a:r>
            <a:r>
              <a:rPr lang="en-US" sz="2800" b="1" baseline="-25000" dirty="0">
                <a:latin typeface="Arial" pitchFamily="34" charset="0"/>
                <a:cs typeface="Arial" pitchFamily="34" charset="0"/>
              </a:rPr>
              <a:t>2</a:t>
            </a:r>
            <a:r>
              <a:rPr lang="en-US" sz="2800" b="1" dirty="0">
                <a:latin typeface="Arial" pitchFamily="34" charset="0"/>
                <a:cs typeface="Arial" pitchFamily="34" charset="0"/>
              </a:rPr>
              <a:t> + 6 H</a:t>
            </a:r>
            <a:r>
              <a:rPr lang="en-US" sz="2800" b="1" baseline="-25000" dirty="0">
                <a:latin typeface="Arial" pitchFamily="34" charset="0"/>
                <a:cs typeface="Arial" pitchFamily="34" charset="0"/>
              </a:rPr>
              <a:t>2</a:t>
            </a:r>
            <a:r>
              <a:rPr lang="en-US" sz="2800" b="1" dirty="0">
                <a:latin typeface="Arial" pitchFamily="34" charset="0"/>
                <a:cs typeface="Arial" pitchFamily="34" charset="0"/>
              </a:rPr>
              <a:t>O                                   C</a:t>
            </a:r>
            <a:r>
              <a:rPr lang="en-US" sz="2800" b="1" baseline="-25000" dirty="0">
                <a:latin typeface="Arial" pitchFamily="34" charset="0"/>
                <a:cs typeface="Arial" pitchFamily="34" charset="0"/>
              </a:rPr>
              <a:t>6</a:t>
            </a:r>
            <a:r>
              <a:rPr lang="en-US" sz="2800" b="1" dirty="0">
                <a:latin typeface="Arial" pitchFamily="34" charset="0"/>
                <a:cs typeface="Arial" pitchFamily="34" charset="0"/>
              </a:rPr>
              <a:t>H</a:t>
            </a:r>
            <a:r>
              <a:rPr lang="en-US" sz="2800" b="1" baseline="-25000" dirty="0">
                <a:latin typeface="Arial" pitchFamily="34" charset="0"/>
                <a:cs typeface="Arial" pitchFamily="34" charset="0"/>
              </a:rPr>
              <a:t>12</a:t>
            </a:r>
            <a:r>
              <a:rPr lang="en-US" sz="2800" b="1" dirty="0">
                <a:latin typeface="Arial" pitchFamily="34" charset="0"/>
                <a:cs typeface="Arial" pitchFamily="34" charset="0"/>
              </a:rPr>
              <a:t>O</a:t>
            </a:r>
            <a:r>
              <a:rPr lang="en-US" sz="2800" b="1" baseline="-25000" dirty="0">
                <a:latin typeface="Arial" pitchFamily="34" charset="0"/>
                <a:cs typeface="Arial" pitchFamily="34" charset="0"/>
              </a:rPr>
              <a:t>6</a:t>
            </a:r>
            <a:r>
              <a:rPr lang="en-US" sz="2800" b="1" dirty="0">
                <a:latin typeface="Arial" pitchFamily="34" charset="0"/>
                <a:cs typeface="Arial" pitchFamily="34" charset="0"/>
              </a:rPr>
              <a:t> + 6 O</a:t>
            </a:r>
            <a:r>
              <a:rPr lang="en-US" sz="2800" b="1" baseline="-25000" dirty="0">
                <a:latin typeface="Arial" pitchFamily="34" charset="0"/>
                <a:cs typeface="Arial" pitchFamily="34" charset="0"/>
              </a:rPr>
              <a:t>2</a:t>
            </a:r>
            <a:endParaRPr lang="en-US" sz="2800" b="1" dirty="0">
              <a:latin typeface="Arial" pitchFamily="34" charset="0"/>
              <a:cs typeface="Arial" pitchFamily="34" charset="0"/>
            </a:endParaRPr>
          </a:p>
        </p:txBody>
      </p:sp>
      <p:cxnSp>
        <p:nvCxnSpPr>
          <p:cNvPr id="7" name="Straight Arrow Connector 6"/>
          <p:cNvCxnSpPr/>
          <p:nvPr/>
        </p:nvCxnSpPr>
        <p:spPr>
          <a:xfrm>
            <a:off x="4781550" y="2819400"/>
            <a:ext cx="29718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126" name="TextBox 8"/>
          <p:cNvSpPr txBox="1">
            <a:spLocks noChangeArrowheads="1"/>
          </p:cNvSpPr>
          <p:nvPr/>
        </p:nvSpPr>
        <p:spPr bwMode="auto">
          <a:xfrm>
            <a:off x="4781550" y="2362201"/>
            <a:ext cx="2762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sz="2400" b="1">
                <a:solidFill>
                  <a:schemeClr val="bg1"/>
                </a:solidFill>
                <a:latin typeface="Arial" pitchFamily="34" charset="0"/>
                <a:cs typeface="Arial" pitchFamily="34" charset="0"/>
              </a:rPr>
              <a:t>light</a:t>
            </a:r>
          </a:p>
        </p:txBody>
      </p:sp>
      <p:sp>
        <p:nvSpPr>
          <p:cNvPr id="10" name="Rectangle 9"/>
          <p:cNvSpPr/>
          <p:nvPr/>
        </p:nvSpPr>
        <p:spPr>
          <a:xfrm>
            <a:off x="7753350" y="5014912"/>
            <a:ext cx="276225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latin typeface="Arial" pitchFamily="34" charset="0"/>
                <a:cs typeface="Arial" pitchFamily="34" charset="0"/>
              </a:rPr>
              <a:t>Is photosynthesis an ENDERGONIC or EXERGONIC reaction?</a:t>
            </a:r>
          </a:p>
        </p:txBody>
      </p:sp>
    </p:spTree>
    <p:extLst>
      <p:ext uri="{BB962C8B-B14F-4D97-AF65-F5344CB8AC3E}">
        <p14:creationId xmlns:p14="http://schemas.microsoft.com/office/powerpoint/2010/main" val="3858054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accent6"/>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body" idx="1"/>
          </p:nvPr>
        </p:nvSpPr>
        <p:spPr>
          <a:xfrm>
            <a:off x="1828800" y="1600200"/>
            <a:ext cx="8610600" cy="2012950"/>
          </a:xfrm>
        </p:spPr>
        <p:txBody>
          <a:bodyPr>
            <a:normAutofit/>
          </a:bodyPr>
          <a:lstStyle/>
          <a:p>
            <a:pPr eaLnBrk="1" hangingPunct="1">
              <a:defRPr/>
            </a:pPr>
            <a:r>
              <a:rPr lang="en-US"/>
              <a:t>Photosynthesis is the process by which autotrophic organisms use light energy to make sugar and oxygen gas from carbon dioxide and water </a:t>
            </a:r>
          </a:p>
        </p:txBody>
      </p:sp>
      <p:sp>
        <p:nvSpPr>
          <p:cNvPr id="183300" name="Rectangle 4"/>
          <p:cNvSpPr>
            <a:spLocks noChangeArrowheads="1"/>
          </p:cNvSpPr>
          <p:nvPr/>
        </p:nvSpPr>
        <p:spPr bwMode="auto">
          <a:xfrm>
            <a:off x="1828800" y="533400"/>
            <a:ext cx="8686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marL="687388" indent="-687388" algn="ctr">
              <a:defRPr/>
            </a:pPr>
            <a:r>
              <a:rPr lang="en-US" sz="3600">
                <a:solidFill>
                  <a:schemeClr val="tx2"/>
                </a:solidFill>
                <a:ea typeface="ＭＳ Ｐゴシック" charset="0"/>
              </a:rPr>
              <a:t>AN OVERVIEW OF PHOTOSYNTHESIS</a:t>
            </a:r>
          </a:p>
        </p:txBody>
      </p:sp>
      <p:pic>
        <p:nvPicPr>
          <p:cNvPr id="32771" name="Picture 6"/>
          <p:cNvPicPr>
            <a:picLocks noChangeAspect="1" noChangeArrowheads="1"/>
          </p:cNvPicPr>
          <p:nvPr/>
        </p:nvPicPr>
        <p:blipFill>
          <a:blip r:embed="rId3">
            <a:extLst>
              <a:ext uri="{28A0092B-C50C-407E-A947-70E740481C1C}">
                <a14:useLocalDpi xmlns:a14="http://schemas.microsoft.com/office/drawing/2010/main" val="0"/>
              </a:ext>
            </a:extLst>
          </a:blip>
          <a:srcRect b="11325"/>
          <a:stretch>
            <a:fillRect/>
          </a:stretch>
        </p:blipFill>
        <p:spPr bwMode="auto">
          <a:xfrm>
            <a:off x="1752600" y="4114800"/>
            <a:ext cx="8686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3303" name="Text Box 7"/>
          <p:cNvSpPr txBox="1">
            <a:spLocks noChangeArrowheads="1"/>
          </p:cNvSpPr>
          <p:nvPr/>
        </p:nvSpPr>
        <p:spPr bwMode="auto">
          <a:xfrm>
            <a:off x="3276601" y="5162550"/>
            <a:ext cx="80486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lnSpc>
                <a:spcPct val="90000"/>
              </a:lnSpc>
              <a:defRPr/>
            </a:pPr>
            <a:r>
              <a:rPr lang="en-US" sz="1400" b="1">
                <a:ea typeface="ＭＳ Ｐゴシック" charset="0"/>
              </a:rPr>
              <a:t>Carbon</a:t>
            </a:r>
            <a:br>
              <a:rPr lang="en-US" sz="1400" b="1">
                <a:ea typeface="ＭＳ Ｐゴシック" charset="0"/>
              </a:rPr>
            </a:br>
            <a:r>
              <a:rPr lang="en-US" sz="1400" b="1">
                <a:ea typeface="ＭＳ Ｐゴシック" charset="0"/>
              </a:rPr>
              <a:t>dioxide</a:t>
            </a:r>
          </a:p>
        </p:txBody>
      </p:sp>
      <p:sp>
        <p:nvSpPr>
          <p:cNvPr id="183304" name="Text Box 8"/>
          <p:cNvSpPr txBox="1">
            <a:spLocks noChangeArrowheads="1"/>
          </p:cNvSpPr>
          <p:nvPr/>
        </p:nvSpPr>
        <p:spPr bwMode="auto">
          <a:xfrm>
            <a:off x="4343401" y="5162551"/>
            <a:ext cx="677863"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lnSpc>
                <a:spcPct val="90000"/>
              </a:lnSpc>
              <a:defRPr/>
            </a:pPr>
            <a:r>
              <a:rPr lang="en-US" sz="1400" b="1">
                <a:ea typeface="ＭＳ Ｐゴシック" charset="0"/>
              </a:rPr>
              <a:t>Water</a:t>
            </a:r>
          </a:p>
        </p:txBody>
      </p:sp>
      <p:sp>
        <p:nvSpPr>
          <p:cNvPr id="183305" name="Text Box 9"/>
          <p:cNvSpPr txBox="1">
            <a:spLocks noChangeArrowheads="1"/>
          </p:cNvSpPr>
          <p:nvPr/>
        </p:nvSpPr>
        <p:spPr bwMode="auto">
          <a:xfrm>
            <a:off x="6781800" y="5162551"/>
            <a:ext cx="88265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lnSpc>
                <a:spcPct val="90000"/>
              </a:lnSpc>
              <a:defRPr/>
            </a:pPr>
            <a:r>
              <a:rPr lang="en-US" sz="1400" b="1">
                <a:ea typeface="ＭＳ Ｐゴシック" charset="0"/>
              </a:rPr>
              <a:t>Glucose</a:t>
            </a:r>
          </a:p>
        </p:txBody>
      </p:sp>
      <p:sp>
        <p:nvSpPr>
          <p:cNvPr id="183306" name="Text Box 10"/>
          <p:cNvSpPr txBox="1">
            <a:spLocks noChangeArrowheads="1"/>
          </p:cNvSpPr>
          <p:nvPr/>
        </p:nvSpPr>
        <p:spPr bwMode="auto">
          <a:xfrm>
            <a:off x="8153400" y="5162550"/>
            <a:ext cx="8334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lnSpc>
                <a:spcPct val="90000"/>
              </a:lnSpc>
              <a:defRPr/>
            </a:pPr>
            <a:r>
              <a:rPr lang="en-US" sz="1400" b="1">
                <a:ea typeface="ＭＳ Ｐゴシック" charset="0"/>
              </a:rPr>
              <a:t>Oxygen</a:t>
            </a:r>
            <a:br>
              <a:rPr lang="en-US" sz="1400" b="1">
                <a:ea typeface="ＭＳ Ｐゴシック" charset="0"/>
              </a:rPr>
            </a:br>
            <a:r>
              <a:rPr lang="en-US" sz="1400" b="1">
                <a:ea typeface="ＭＳ Ｐゴシック" charset="0"/>
              </a:rPr>
              <a:t>gas</a:t>
            </a:r>
          </a:p>
        </p:txBody>
      </p:sp>
      <p:sp>
        <p:nvSpPr>
          <p:cNvPr id="183307" name="Text Box 11"/>
          <p:cNvSpPr txBox="1">
            <a:spLocks noChangeArrowheads="1"/>
          </p:cNvSpPr>
          <p:nvPr/>
        </p:nvSpPr>
        <p:spPr bwMode="auto">
          <a:xfrm>
            <a:off x="5029201" y="5486401"/>
            <a:ext cx="182562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lnSpc>
                <a:spcPct val="90000"/>
              </a:lnSpc>
              <a:defRPr/>
            </a:pPr>
            <a:r>
              <a:rPr lang="en-US" sz="1400" b="1">
                <a:ea typeface="ＭＳ Ｐゴシック" charset="0"/>
              </a:rPr>
              <a:t>PHOTOSYNTHESIS</a:t>
            </a:r>
          </a:p>
        </p:txBody>
      </p:sp>
    </p:spTree>
    <p:extLst>
      <p:ext uri="{BB962C8B-B14F-4D97-AF65-F5344CB8AC3E}">
        <p14:creationId xmlns:p14="http://schemas.microsoft.com/office/powerpoint/2010/main" val="665344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3300"/>
                                        </p:tgtEl>
                                        <p:attrNameLst>
                                          <p:attrName>style.visibility</p:attrName>
                                        </p:attrNameLst>
                                      </p:cBhvr>
                                      <p:to>
                                        <p:strVal val="visible"/>
                                      </p:to>
                                    </p:set>
                                    <p:animEffect transition="in" filter="dissolve">
                                      <p:cBhvr>
                                        <p:cTn id="7" dur="500"/>
                                        <p:tgtEl>
                                          <p:spTgt spid="183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832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build="p" bldLvl="2" autoUpdateAnimBg="0"/>
      <p:bldP spid="18330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7169" name="Title 1"/>
          <p:cNvSpPr>
            <a:spLocks noGrp="1"/>
          </p:cNvSpPr>
          <p:nvPr>
            <p:ph type="title"/>
          </p:nvPr>
        </p:nvSpPr>
        <p:spPr>
          <a:xfrm>
            <a:off x="1524000" y="-68263"/>
            <a:ext cx="9258300" cy="1143001"/>
          </a:xfrm>
        </p:spPr>
        <p:txBody>
          <a:bodyPr/>
          <a:lstStyle/>
          <a:p>
            <a:r>
              <a:rPr lang="en-US" b="1">
                <a:solidFill>
                  <a:schemeClr val="bg1"/>
                </a:solidFill>
              </a:rPr>
              <a:t>Photosynthesis: An Overview</a:t>
            </a:r>
          </a:p>
        </p:txBody>
      </p:sp>
      <p:sp>
        <p:nvSpPr>
          <p:cNvPr id="3" name="Content Placeholder 2"/>
          <p:cNvSpPr>
            <a:spLocks noGrp="1"/>
          </p:cNvSpPr>
          <p:nvPr>
            <p:ph idx="1"/>
          </p:nvPr>
        </p:nvSpPr>
        <p:spPr>
          <a:xfrm>
            <a:off x="1828800" y="1600201"/>
            <a:ext cx="8839200" cy="4525963"/>
          </a:xfrm>
        </p:spPr>
        <p:txBody>
          <a:bodyPr/>
          <a:lstStyle/>
          <a:p>
            <a:pPr>
              <a:buFont typeface="Arial" charset="0"/>
              <a:buChar char="•"/>
              <a:defRPr/>
            </a:pPr>
            <a:r>
              <a:rPr lang="en-US" b="1" dirty="0">
                <a:ea typeface="ＭＳ Ｐゴシック" charset="-128"/>
              </a:rPr>
              <a:t>To follow the energy in photosynthesis, </a:t>
            </a:r>
          </a:p>
          <a:p>
            <a:pPr>
              <a:buFont typeface="Arial" charset="0"/>
              <a:buChar char="•"/>
              <a:defRPr/>
            </a:pPr>
            <a:endParaRPr lang="en-US" b="1" dirty="0">
              <a:ea typeface="ＭＳ Ｐゴシック" charset="-128"/>
            </a:endParaRPr>
          </a:p>
          <a:p>
            <a:pPr marL="0" indent="0">
              <a:buFont typeface="Arial" charset="0"/>
              <a:buNone/>
              <a:defRPr/>
            </a:pPr>
            <a:endParaRPr lang="en-US" b="1" dirty="0">
              <a:ea typeface="ＭＳ Ｐゴシック" charset="-128"/>
            </a:endParaRPr>
          </a:p>
          <a:p>
            <a:pPr marL="0" indent="0">
              <a:buFont typeface="Arial" charset="0"/>
              <a:buNone/>
              <a:defRPr/>
            </a:pPr>
            <a:endParaRPr lang="en-US" b="1" dirty="0">
              <a:ea typeface="ＭＳ Ｐゴシック" charset="-128"/>
            </a:endParaRPr>
          </a:p>
          <a:p>
            <a:pPr marL="0" indent="0">
              <a:buFont typeface="Arial" charset="0"/>
              <a:buNone/>
              <a:defRPr/>
            </a:pPr>
            <a:endParaRPr lang="en-US" b="1" dirty="0">
              <a:ea typeface="ＭＳ Ｐゴシック" charset="-128"/>
            </a:endParaRPr>
          </a:p>
        </p:txBody>
      </p:sp>
      <p:sp>
        <p:nvSpPr>
          <p:cNvPr id="71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E253E0C2-9766-4B91-8343-89EB64AA2E4D}" type="slidenum">
              <a:rPr lang="en-US" sz="1200">
                <a:solidFill>
                  <a:srgbClr val="898989"/>
                </a:solidFill>
                <a:latin typeface="Calibri" pitchFamily="34" charset="0"/>
              </a:rPr>
              <a:pPr eaLnBrk="1" hangingPunct="1"/>
              <a:t>6</a:t>
            </a:fld>
            <a:endParaRPr lang="en-US" sz="1200">
              <a:solidFill>
                <a:srgbClr val="898989"/>
              </a:solidFill>
              <a:latin typeface="Calibri" pitchFamily="34" charset="0"/>
            </a:endParaRPr>
          </a:p>
        </p:txBody>
      </p:sp>
      <p:cxnSp>
        <p:nvCxnSpPr>
          <p:cNvPr id="7" name="Straight Arrow Connector 6"/>
          <p:cNvCxnSpPr/>
          <p:nvPr/>
        </p:nvCxnSpPr>
        <p:spPr>
          <a:xfrm>
            <a:off x="4781550" y="2819400"/>
            <a:ext cx="29718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7173" name="TextBox 8"/>
          <p:cNvSpPr txBox="1">
            <a:spLocks noChangeArrowheads="1"/>
          </p:cNvSpPr>
          <p:nvPr/>
        </p:nvSpPr>
        <p:spPr bwMode="auto">
          <a:xfrm>
            <a:off x="4781550" y="2362201"/>
            <a:ext cx="2762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sz="2400" b="1">
                <a:solidFill>
                  <a:schemeClr val="bg1"/>
                </a:solidFill>
                <a:latin typeface="Arial" pitchFamily="34" charset="0"/>
                <a:cs typeface="Arial" pitchFamily="34" charset="0"/>
              </a:rPr>
              <a:t>light</a:t>
            </a:r>
          </a:p>
        </p:txBody>
      </p:sp>
      <p:sp>
        <p:nvSpPr>
          <p:cNvPr id="9" name="Right Arrow 8"/>
          <p:cNvSpPr/>
          <p:nvPr/>
        </p:nvSpPr>
        <p:spPr>
          <a:xfrm>
            <a:off x="3429000" y="3124200"/>
            <a:ext cx="1676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Right Arrow 10"/>
          <p:cNvSpPr/>
          <p:nvPr/>
        </p:nvSpPr>
        <p:spPr>
          <a:xfrm>
            <a:off x="6934200" y="3124200"/>
            <a:ext cx="16383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Rectangle 11"/>
          <p:cNvSpPr/>
          <p:nvPr/>
        </p:nvSpPr>
        <p:spPr>
          <a:xfrm>
            <a:off x="1676400" y="2819401"/>
            <a:ext cx="1600200" cy="1222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3" name="Rectangle 12"/>
          <p:cNvSpPr/>
          <p:nvPr/>
        </p:nvSpPr>
        <p:spPr>
          <a:xfrm>
            <a:off x="8772525" y="2686050"/>
            <a:ext cx="1809750" cy="1563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b="1" dirty="0"/>
          </a:p>
        </p:txBody>
      </p:sp>
      <p:sp>
        <p:nvSpPr>
          <p:cNvPr id="14" name="Rectangle 13"/>
          <p:cNvSpPr/>
          <p:nvPr/>
        </p:nvSpPr>
        <p:spPr>
          <a:xfrm>
            <a:off x="5153026" y="2862264"/>
            <a:ext cx="1590675" cy="1404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extBox 1"/>
          <p:cNvSpPr txBox="1">
            <a:spLocks noChangeArrowheads="1"/>
          </p:cNvSpPr>
          <p:nvPr/>
        </p:nvSpPr>
        <p:spPr bwMode="auto">
          <a:xfrm>
            <a:off x="1828800" y="3124201"/>
            <a:ext cx="129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sz="2400" b="1">
                <a:latin typeface="Arial" pitchFamily="34" charset="0"/>
                <a:cs typeface="Arial" pitchFamily="34" charset="0"/>
              </a:rPr>
              <a:t>light</a:t>
            </a:r>
          </a:p>
        </p:txBody>
      </p:sp>
      <p:sp>
        <p:nvSpPr>
          <p:cNvPr id="4" name="TextBox 3"/>
          <p:cNvSpPr txBox="1">
            <a:spLocks noChangeArrowheads="1"/>
          </p:cNvSpPr>
          <p:nvPr/>
        </p:nvSpPr>
        <p:spPr bwMode="auto">
          <a:xfrm>
            <a:off x="5334000" y="3052763"/>
            <a:ext cx="1295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sz="2400" b="1">
                <a:latin typeface="Arial" pitchFamily="34" charset="0"/>
                <a:cs typeface="Arial" pitchFamily="34" charset="0"/>
              </a:rPr>
              <a:t>ATP</a:t>
            </a:r>
          </a:p>
          <a:p>
            <a:pPr algn="ctr" eaLnBrk="1" hangingPunct="1"/>
            <a:r>
              <a:rPr lang="en-US" sz="2400" b="1">
                <a:latin typeface="Arial" pitchFamily="34" charset="0"/>
                <a:cs typeface="Arial" pitchFamily="34" charset="0"/>
              </a:rPr>
              <a:t>NADPH</a:t>
            </a:r>
          </a:p>
        </p:txBody>
      </p:sp>
      <p:sp>
        <p:nvSpPr>
          <p:cNvPr id="6" name="TextBox 5"/>
          <p:cNvSpPr txBox="1">
            <a:spLocks noChangeArrowheads="1"/>
          </p:cNvSpPr>
          <p:nvPr/>
        </p:nvSpPr>
        <p:spPr bwMode="auto">
          <a:xfrm>
            <a:off x="3124201" y="2478088"/>
            <a:ext cx="21431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sz="2200" b="1">
                <a:latin typeface="Arial" pitchFamily="34" charset="0"/>
                <a:cs typeface="Arial" pitchFamily="34" charset="0"/>
              </a:rPr>
              <a:t>Light </a:t>
            </a:r>
          </a:p>
          <a:p>
            <a:pPr algn="ctr" eaLnBrk="1" hangingPunct="1"/>
            <a:r>
              <a:rPr lang="en-US" sz="2200" b="1">
                <a:latin typeface="Arial" pitchFamily="34" charset="0"/>
                <a:cs typeface="Arial" pitchFamily="34" charset="0"/>
              </a:rPr>
              <a:t>Reactions</a:t>
            </a:r>
          </a:p>
        </p:txBody>
      </p:sp>
      <p:sp>
        <p:nvSpPr>
          <p:cNvPr id="8" name="TextBox 7"/>
          <p:cNvSpPr txBox="1">
            <a:spLocks noChangeArrowheads="1"/>
          </p:cNvSpPr>
          <p:nvPr/>
        </p:nvSpPr>
        <p:spPr bwMode="auto">
          <a:xfrm>
            <a:off x="3467101" y="3587751"/>
            <a:ext cx="18002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r>
              <a:rPr lang="en-US" sz="2200" b="1">
                <a:latin typeface="Arial" pitchFamily="34" charset="0"/>
                <a:cs typeface="Arial" pitchFamily="34" charset="0"/>
              </a:rPr>
              <a:t>thylakoids</a:t>
            </a:r>
          </a:p>
        </p:txBody>
      </p:sp>
      <p:sp>
        <p:nvSpPr>
          <p:cNvPr id="18" name="TextBox 17"/>
          <p:cNvSpPr txBox="1">
            <a:spLocks noChangeArrowheads="1"/>
          </p:cNvSpPr>
          <p:nvPr/>
        </p:nvSpPr>
        <p:spPr bwMode="auto">
          <a:xfrm>
            <a:off x="6629401" y="2435225"/>
            <a:ext cx="21431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sz="2200" b="1">
                <a:latin typeface="Arial" pitchFamily="34" charset="0"/>
                <a:cs typeface="Arial" pitchFamily="34" charset="0"/>
              </a:rPr>
              <a:t>Calvin </a:t>
            </a:r>
          </a:p>
          <a:p>
            <a:pPr algn="ctr" eaLnBrk="1" hangingPunct="1"/>
            <a:r>
              <a:rPr lang="en-US" sz="2200" b="1">
                <a:latin typeface="Arial" pitchFamily="34" charset="0"/>
                <a:cs typeface="Arial" pitchFamily="34" charset="0"/>
              </a:rPr>
              <a:t>Cycle</a:t>
            </a:r>
          </a:p>
        </p:txBody>
      </p:sp>
      <p:sp>
        <p:nvSpPr>
          <p:cNvPr id="19" name="TextBox 18"/>
          <p:cNvSpPr txBox="1">
            <a:spLocks noChangeArrowheads="1"/>
          </p:cNvSpPr>
          <p:nvPr/>
        </p:nvSpPr>
        <p:spPr bwMode="auto">
          <a:xfrm>
            <a:off x="7239001" y="3611563"/>
            <a:ext cx="18002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r>
              <a:rPr lang="en-US" sz="2200" b="1">
                <a:latin typeface="Arial" pitchFamily="34" charset="0"/>
                <a:cs typeface="Arial" pitchFamily="34" charset="0"/>
              </a:rPr>
              <a:t>stroma</a:t>
            </a:r>
          </a:p>
        </p:txBody>
      </p:sp>
      <p:sp>
        <p:nvSpPr>
          <p:cNvPr id="15" name="TextBox 14"/>
          <p:cNvSpPr txBox="1">
            <a:spLocks noChangeArrowheads="1"/>
          </p:cNvSpPr>
          <p:nvPr/>
        </p:nvSpPr>
        <p:spPr bwMode="auto">
          <a:xfrm>
            <a:off x="8677276" y="2913064"/>
            <a:ext cx="18954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sz="2200" b="1">
                <a:latin typeface="Arial" pitchFamily="34" charset="0"/>
                <a:cs typeface="Arial" pitchFamily="34" charset="0"/>
              </a:rPr>
              <a:t>Organic compounds (carbs)</a:t>
            </a:r>
          </a:p>
        </p:txBody>
      </p:sp>
    </p:spTree>
    <p:extLst>
      <p:ext uri="{BB962C8B-B14F-4D97-AF65-F5344CB8AC3E}">
        <p14:creationId xmlns:p14="http://schemas.microsoft.com/office/powerpoint/2010/main" val="2645612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P spid="18" grpId="0"/>
      <p:bldP spid="19"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8686800" cy="6324600"/>
          </a:xfrm>
        </p:spPr>
        <p:style>
          <a:lnRef idx="1">
            <a:schemeClr val="accent5"/>
          </a:lnRef>
          <a:fillRef idx="2">
            <a:schemeClr val="accent5"/>
          </a:fillRef>
          <a:effectRef idx="1">
            <a:schemeClr val="accent5"/>
          </a:effectRef>
          <a:fontRef idx="minor">
            <a:schemeClr val="dk1"/>
          </a:fontRef>
        </p:style>
        <p:txBody>
          <a:bodyPr>
            <a:normAutofit/>
          </a:bodyPr>
          <a:lstStyle/>
          <a:p>
            <a:pPr algn="r" rtl="1">
              <a:buNone/>
            </a:pPr>
            <a:r>
              <a:rPr lang="ar-IQ" sz="4000" b="1" u="sng" dirty="0">
                <a:solidFill>
                  <a:srgbClr val="FF0000"/>
                </a:solidFill>
              </a:rPr>
              <a:t>الضوء</a:t>
            </a:r>
            <a:r>
              <a:rPr lang="en-US" sz="4000" b="1" u="sng" dirty="0">
                <a:solidFill>
                  <a:srgbClr val="FF0000"/>
                </a:solidFill>
              </a:rPr>
              <a:t>Light     </a:t>
            </a:r>
            <a:endParaRPr lang="ar-IQ" b="1" u="sng" dirty="0">
              <a:solidFill>
                <a:srgbClr val="FF0000"/>
              </a:solidFill>
            </a:endParaRPr>
          </a:p>
          <a:p>
            <a:pPr algn="r" rtl="1">
              <a:buNone/>
            </a:pPr>
            <a:r>
              <a:rPr lang="ar-IQ" b="1" dirty="0">
                <a:solidFill>
                  <a:srgbClr val="002060"/>
                </a:solidFill>
              </a:rPr>
              <a:t>ضوء الشمس هو مصدر الطاقة على الأرض إذ إن مجمل الطاقة متأتية من عملية البناء الضوئي التي تستثمر هذه الطاقة الضوئية وتحولها إلى طاقة كيميائية ضمن مركبات عضوية معقدة كالكربوهيدرات.</a:t>
            </a:r>
            <a:r>
              <a:rPr lang="en-US" b="1" dirty="0">
                <a:solidFill>
                  <a:srgbClr val="002060"/>
                </a:solidFill>
              </a:rPr>
              <a:t> </a:t>
            </a:r>
            <a:r>
              <a:rPr lang="ar-IQ" b="1" dirty="0">
                <a:solidFill>
                  <a:srgbClr val="002060"/>
                </a:solidFill>
              </a:rPr>
              <a:t>والضوء هو عبارة عن موجات كهرومغناطيسية </a:t>
            </a:r>
            <a:r>
              <a:rPr lang="en-US" b="1" dirty="0">
                <a:solidFill>
                  <a:srgbClr val="002060"/>
                </a:solidFill>
              </a:rPr>
              <a:t>Electromagnetic waves </a:t>
            </a:r>
            <a:r>
              <a:rPr lang="ar-IQ" b="1" dirty="0">
                <a:solidFill>
                  <a:srgbClr val="002060"/>
                </a:solidFill>
              </a:rPr>
              <a:t> والتي تتألف من جسيمات تسمى ضوئيات أو فوتونات أو كمات </a:t>
            </a:r>
            <a:r>
              <a:rPr lang="en-US" b="1" dirty="0">
                <a:solidFill>
                  <a:srgbClr val="002060"/>
                </a:solidFill>
              </a:rPr>
              <a:t>photons or quanta</a:t>
            </a:r>
            <a:r>
              <a:rPr lang="ar-IQ" b="1" dirty="0">
                <a:solidFill>
                  <a:srgbClr val="002060"/>
                </a:solidFill>
              </a:rPr>
              <a:t> وتختلف طاقة هذه الجسيمات باختلاف طول الموجة الضوئية وهذه الطاقة هي التي تحدد لون الضوء وتقاس الطاقة من العلاقة:</a:t>
            </a:r>
          </a:p>
          <a:p>
            <a:pPr algn="ctr" rtl="1">
              <a:buNone/>
            </a:pPr>
            <a:r>
              <a:rPr lang="en-US" b="1" dirty="0">
                <a:solidFill>
                  <a:srgbClr val="002060"/>
                </a:solidFill>
              </a:rPr>
              <a:t>E=</a:t>
            </a:r>
            <a:r>
              <a:rPr lang="en-US" b="1" dirty="0" err="1">
                <a:solidFill>
                  <a:srgbClr val="002060"/>
                </a:solidFill>
              </a:rPr>
              <a:t>hv</a:t>
            </a:r>
            <a:r>
              <a:rPr lang="en-US" b="1" dirty="0">
                <a:solidFill>
                  <a:srgbClr val="002060"/>
                </a:solidFill>
              </a:rPr>
              <a:t>   </a:t>
            </a:r>
            <a:r>
              <a:rPr lang="ar-IQ" b="1" dirty="0">
                <a:solidFill>
                  <a:srgbClr val="002060"/>
                </a:solidFill>
              </a:rPr>
              <a:t> </a:t>
            </a:r>
          </a:p>
          <a:p>
            <a:pPr algn="ctr" rtl="1">
              <a:buNone/>
            </a:pPr>
            <a:r>
              <a:rPr lang="ar-IQ" b="1" dirty="0">
                <a:solidFill>
                  <a:srgbClr val="002060"/>
                </a:solidFill>
              </a:rPr>
              <a:t>وتمثل </a:t>
            </a:r>
            <a:r>
              <a:rPr lang="en-US" b="1" u="sng" dirty="0">
                <a:solidFill>
                  <a:schemeClr val="tx1"/>
                </a:solidFill>
              </a:rPr>
              <a:t>E</a:t>
            </a:r>
            <a:r>
              <a:rPr lang="ar-IQ" b="1" dirty="0">
                <a:solidFill>
                  <a:srgbClr val="FF0000"/>
                </a:solidFill>
              </a:rPr>
              <a:t>طاقة الجسيم الضوئي </a:t>
            </a:r>
            <a:r>
              <a:rPr lang="en-US" b="1" u="sng" dirty="0">
                <a:solidFill>
                  <a:schemeClr val="tx1"/>
                </a:solidFill>
              </a:rPr>
              <a:t>v</a:t>
            </a:r>
            <a:r>
              <a:rPr lang="ar-IQ" b="1" dirty="0">
                <a:solidFill>
                  <a:srgbClr val="FF0000"/>
                </a:solidFill>
              </a:rPr>
              <a:t>تردد الإشعاع  </a:t>
            </a:r>
            <a:r>
              <a:rPr lang="en-US" b="1" u="sng" dirty="0">
                <a:solidFill>
                  <a:schemeClr val="tx1"/>
                </a:solidFill>
              </a:rPr>
              <a:t>h</a:t>
            </a:r>
            <a:r>
              <a:rPr lang="ar-IQ" b="1" dirty="0">
                <a:solidFill>
                  <a:srgbClr val="FF0000"/>
                </a:solidFill>
              </a:rPr>
              <a:t>ثابت بلانك</a:t>
            </a:r>
            <a:endParaRPr lang="en-US" b="1" dirty="0">
              <a:solidFill>
                <a:srgbClr val="FF0000"/>
              </a:solidFill>
            </a:endParaRPr>
          </a:p>
        </p:txBody>
      </p:sp>
    </p:spTree>
    <p:extLst>
      <p:ext uri="{BB962C8B-B14F-4D97-AF65-F5344CB8AC3E}">
        <p14:creationId xmlns:p14="http://schemas.microsoft.com/office/powerpoint/2010/main" val="3931860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81000"/>
            <a:ext cx="8763000" cy="6172200"/>
          </a:xfrm>
        </p:spPr>
        <p:style>
          <a:lnRef idx="1">
            <a:schemeClr val="accent5"/>
          </a:lnRef>
          <a:fillRef idx="2">
            <a:schemeClr val="accent5"/>
          </a:fillRef>
          <a:effectRef idx="1">
            <a:schemeClr val="accent5"/>
          </a:effectRef>
          <a:fontRef idx="minor">
            <a:schemeClr val="dk1"/>
          </a:fontRef>
        </p:style>
        <p:txBody>
          <a:bodyPr>
            <a:normAutofit/>
          </a:bodyPr>
          <a:lstStyle/>
          <a:p>
            <a:pPr algn="r" rtl="1">
              <a:buNone/>
            </a:pPr>
            <a:r>
              <a:rPr lang="ar-IQ" b="1" dirty="0">
                <a:solidFill>
                  <a:srgbClr val="002060"/>
                </a:solidFill>
              </a:rPr>
              <a:t>كما يقاس </a:t>
            </a:r>
            <a:r>
              <a:rPr lang="ar-IQ" b="1" dirty="0">
                <a:solidFill>
                  <a:srgbClr val="FF0000"/>
                </a:solidFill>
              </a:rPr>
              <a:t>التردد</a:t>
            </a:r>
            <a:r>
              <a:rPr lang="ar-IQ" b="1" dirty="0">
                <a:solidFill>
                  <a:srgbClr val="002060"/>
                </a:solidFill>
              </a:rPr>
              <a:t> وفق المعادلة</a:t>
            </a:r>
            <a:r>
              <a:rPr lang="en-US" b="1" dirty="0">
                <a:solidFill>
                  <a:srgbClr val="002060"/>
                </a:solidFill>
              </a:rPr>
              <a:t>:</a:t>
            </a:r>
          </a:p>
          <a:p>
            <a:pPr algn="r" rtl="1">
              <a:buNone/>
            </a:pPr>
            <a:r>
              <a:rPr lang="en-US" b="1" dirty="0">
                <a:solidFill>
                  <a:srgbClr val="FF0000"/>
                </a:solidFill>
              </a:rPr>
              <a:t>V= C/ƛ  </a:t>
            </a:r>
            <a:r>
              <a:rPr lang="en-US" b="1" dirty="0">
                <a:solidFill>
                  <a:srgbClr val="002060"/>
                </a:solidFill>
              </a:rPr>
              <a:t>                                       </a:t>
            </a:r>
            <a:endParaRPr lang="ar-IQ" b="1" dirty="0">
              <a:solidFill>
                <a:srgbClr val="002060"/>
              </a:solidFill>
            </a:endParaRPr>
          </a:p>
          <a:p>
            <a:pPr algn="ctr">
              <a:buNone/>
            </a:pPr>
            <a:r>
              <a:rPr lang="ar-IQ" b="1" dirty="0">
                <a:solidFill>
                  <a:srgbClr val="FF0000"/>
                </a:solidFill>
              </a:rPr>
              <a:t>للفوتون</a:t>
            </a:r>
            <a:r>
              <a:rPr lang="en-US" b="1" dirty="0">
                <a:solidFill>
                  <a:srgbClr val="002060"/>
                </a:solidFill>
              </a:rPr>
              <a:t> </a:t>
            </a:r>
            <a:r>
              <a:rPr lang="ar-IQ" b="1" dirty="0">
                <a:solidFill>
                  <a:srgbClr val="FF0000"/>
                </a:solidFill>
              </a:rPr>
              <a:t>الطول ألموجي</a:t>
            </a:r>
            <a:r>
              <a:rPr lang="en-US" b="1" dirty="0">
                <a:solidFill>
                  <a:srgbClr val="002060"/>
                </a:solidFill>
              </a:rPr>
              <a:t>ƛ</a:t>
            </a:r>
            <a:r>
              <a:rPr lang="ar-IQ" b="1" dirty="0">
                <a:solidFill>
                  <a:srgbClr val="FF0000"/>
                </a:solidFill>
              </a:rPr>
              <a:t>تمثل سرعة الضوء </a:t>
            </a:r>
            <a:r>
              <a:rPr lang="en-US" b="1" dirty="0">
                <a:solidFill>
                  <a:srgbClr val="FF0000"/>
                </a:solidFill>
              </a:rPr>
              <a:t>  </a:t>
            </a:r>
            <a:r>
              <a:rPr lang="en-US" b="1" dirty="0">
                <a:solidFill>
                  <a:schemeClr val="tx1"/>
                </a:solidFill>
              </a:rPr>
              <a:t>c</a:t>
            </a:r>
            <a:endParaRPr lang="ar-IQ" b="1" dirty="0">
              <a:solidFill>
                <a:schemeClr val="tx1"/>
              </a:solidFill>
            </a:endParaRPr>
          </a:p>
          <a:p>
            <a:pPr algn="ctr" rtl="1">
              <a:buNone/>
            </a:pPr>
            <a:r>
              <a:rPr lang="ar-IQ" b="1" dirty="0">
                <a:solidFill>
                  <a:srgbClr val="002060"/>
                </a:solidFill>
              </a:rPr>
              <a:t>لذا فان طاقة الفوتون تحسب وفق المعادلة السابقة وبما إن سرعة الضوء وثابت بلانك قيم ثابتة لذا فان طاقة الفوتون تعتمد على الطول ألموجي وتكون العلاقة عكسية بين الطول ألموجي والطاقة. </a:t>
            </a:r>
          </a:p>
          <a:p>
            <a:pPr algn="ctr" rtl="1">
              <a:buNone/>
            </a:pPr>
            <a:r>
              <a:rPr lang="ar-IQ" b="1" dirty="0">
                <a:solidFill>
                  <a:srgbClr val="002060"/>
                </a:solidFill>
              </a:rPr>
              <a:t>أن الإشعاع الشمسي هو جزء من الطيف الكهرومغناطيسي الذي يقسم إلى مناطق حسب الطول ألموجي مثل الأشعة الكونية وأشعة كاما والسينية وفوق البنفسجية والضوء المرئي وتحت الحمراء والموجات الدقيقة وموجات الراديو.وتستثمر عملية البناء الضوئي جزء من الطيف في منطقة الضوء المرئي إذ يقوم الضوء بتحفيز الالكترونات إلى مدار أعلى دون آن يضر الخلية ثم تقوم صبغات البناء الضوئي</a:t>
            </a:r>
            <a:r>
              <a:rPr lang="ar-IQ" dirty="0"/>
              <a:t>     </a:t>
            </a:r>
            <a:endParaRPr lang="en-US" dirty="0"/>
          </a:p>
        </p:txBody>
      </p:sp>
    </p:spTree>
    <p:extLst>
      <p:ext uri="{BB962C8B-B14F-4D97-AF65-F5344CB8AC3E}">
        <p14:creationId xmlns:p14="http://schemas.microsoft.com/office/powerpoint/2010/main" val="345179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normAutofit/>
          </a:bodyPr>
          <a:lstStyle/>
          <a:p>
            <a:pPr eaLnBrk="1" hangingPunct="1">
              <a:defRPr/>
            </a:pPr>
            <a:r>
              <a:rPr lang="en-US" sz="4000"/>
              <a:t>Electromagnetic Spectrum and Visible Light</a:t>
            </a:r>
          </a:p>
        </p:txBody>
      </p:sp>
      <p:pic>
        <p:nvPicPr>
          <p:cNvPr id="20482" name="Picture 5" descr="744px-Spect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544639"/>
            <a:ext cx="6400800" cy="451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 Box 7"/>
          <p:cNvSpPr txBox="1">
            <a:spLocks noChangeArrowheads="1"/>
          </p:cNvSpPr>
          <p:nvPr/>
        </p:nvSpPr>
        <p:spPr bwMode="auto">
          <a:xfrm>
            <a:off x="2514600" y="15240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defRPr/>
            </a:pPr>
            <a:r>
              <a:rPr lang="en-US" sz="1200" b="1">
                <a:ea typeface="ＭＳ Ｐゴシック" charset="0"/>
              </a:rPr>
              <a:t>Gamma</a:t>
            </a:r>
            <a:br>
              <a:rPr lang="en-US" sz="1200" b="1">
                <a:ea typeface="ＭＳ Ｐゴシック" charset="0"/>
              </a:rPr>
            </a:br>
            <a:r>
              <a:rPr lang="en-US" sz="1200" b="1">
                <a:ea typeface="ＭＳ Ｐゴシック" charset="0"/>
              </a:rPr>
              <a:t>rays</a:t>
            </a:r>
          </a:p>
        </p:txBody>
      </p:sp>
      <p:sp>
        <p:nvSpPr>
          <p:cNvPr id="18440" name="Text Box 8"/>
          <p:cNvSpPr txBox="1">
            <a:spLocks noChangeArrowheads="1"/>
          </p:cNvSpPr>
          <p:nvPr/>
        </p:nvSpPr>
        <p:spPr bwMode="auto">
          <a:xfrm>
            <a:off x="3810001" y="1676400"/>
            <a:ext cx="727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defRPr/>
            </a:pPr>
            <a:r>
              <a:rPr lang="en-US" sz="1200" b="1">
                <a:ea typeface="ＭＳ Ｐゴシック" charset="0"/>
              </a:rPr>
              <a:t>X-rays</a:t>
            </a:r>
          </a:p>
        </p:txBody>
      </p:sp>
      <p:sp>
        <p:nvSpPr>
          <p:cNvPr id="18441" name="Text Box 9"/>
          <p:cNvSpPr txBox="1">
            <a:spLocks noChangeArrowheads="1"/>
          </p:cNvSpPr>
          <p:nvPr/>
        </p:nvSpPr>
        <p:spPr bwMode="auto">
          <a:xfrm>
            <a:off x="4724401" y="1676400"/>
            <a:ext cx="727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defRPr/>
            </a:pPr>
            <a:r>
              <a:rPr lang="en-US" sz="1200" b="1">
                <a:ea typeface="ＭＳ Ｐゴシック" charset="0"/>
              </a:rPr>
              <a:t>UV</a:t>
            </a:r>
          </a:p>
        </p:txBody>
      </p:sp>
      <p:sp>
        <p:nvSpPr>
          <p:cNvPr id="18442" name="Text Box 10"/>
          <p:cNvSpPr txBox="1">
            <a:spLocks noChangeArrowheads="1"/>
          </p:cNvSpPr>
          <p:nvPr/>
        </p:nvSpPr>
        <p:spPr bwMode="auto">
          <a:xfrm>
            <a:off x="6400800" y="15240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defRPr/>
            </a:pPr>
            <a:r>
              <a:rPr lang="en-US" sz="1200" b="1">
                <a:ea typeface="ＭＳ Ｐゴシック" charset="0"/>
              </a:rPr>
              <a:t>Infrared &amp; Microwaves</a:t>
            </a:r>
          </a:p>
        </p:txBody>
      </p:sp>
      <p:sp>
        <p:nvSpPr>
          <p:cNvPr id="18444" name="Text Box 12"/>
          <p:cNvSpPr txBox="1">
            <a:spLocks noChangeArrowheads="1"/>
          </p:cNvSpPr>
          <p:nvPr/>
        </p:nvSpPr>
        <p:spPr bwMode="auto">
          <a:xfrm>
            <a:off x="7848600" y="1676400"/>
            <a:ext cx="1371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defRPr/>
            </a:pPr>
            <a:r>
              <a:rPr lang="en-US" sz="1200" b="1">
                <a:ea typeface="ＭＳ Ｐゴシック" charset="0"/>
              </a:rPr>
              <a:t>Radio waves</a:t>
            </a:r>
          </a:p>
        </p:txBody>
      </p:sp>
      <p:sp>
        <p:nvSpPr>
          <p:cNvPr id="18445" name="Text Box 13"/>
          <p:cNvSpPr txBox="1">
            <a:spLocks noChangeArrowheads="1"/>
          </p:cNvSpPr>
          <p:nvPr/>
        </p:nvSpPr>
        <p:spPr bwMode="auto">
          <a:xfrm>
            <a:off x="4724400" y="44196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eaLnBrk="0" hangingPunct="0">
              <a:defRPr/>
            </a:pPr>
            <a:r>
              <a:rPr lang="en-US" sz="2400" b="1">
                <a:ea typeface="ＭＳ Ｐゴシック" charset="0"/>
              </a:rPr>
              <a:t>Visible light</a:t>
            </a:r>
          </a:p>
        </p:txBody>
      </p:sp>
      <p:sp>
        <p:nvSpPr>
          <p:cNvPr id="18447" name="Rectangle 15"/>
          <p:cNvSpPr>
            <a:spLocks noChangeArrowheads="1"/>
          </p:cNvSpPr>
          <p:nvPr/>
        </p:nvSpPr>
        <p:spPr bwMode="auto">
          <a:xfrm>
            <a:off x="4953000" y="6096001"/>
            <a:ext cx="202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0" hangingPunct="0">
              <a:defRPr/>
            </a:pPr>
            <a:r>
              <a:rPr lang="en-US" sz="1800" b="1">
                <a:ea typeface="ＭＳ Ｐゴシック" charset="0"/>
              </a:rPr>
              <a:t>Wavelength (nm)</a:t>
            </a:r>
          </a:p>
        </p:txBody>
      </p:sp>
    </p:spTree>
    <p:extLst>
      <p:ext uri="{BB962C8B-B14F-4D97-AF65-F5344CB8AC3E}">
        <p14:creationId xmlns:p14="http://schemas.microsoft.com/office/powerpoint/2010/main" val="295643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856</Words>
  <Application>Microsoft Office PowerPoint</Application>
  <PresentationFormat>مخصص</PresentationFormat>
  <Paragraphs>103</Paragraphs>
  <Slides>12</Slides>
  <Notes>5</Notes>
  <HiddenSlides>1</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عملية البناء الضوئي تفاعلات الضوء Photosynthesis  Light-Dependent Reactions  </vt:lpstr>
      <vt:lpstr>أهداف دراسة البناء الضوئي</vt:lpstr>
      <vt:lpstr>البناء الضوئي</vt:lpstr>
      <vt:lpstr>Photosynthesis: An Overview</vt:lpstr>
      <vt:lpstr>عرض تقديمي في PowerPoint</vt:lpstr>
      <vt:lpstr>Photosynthesis: An Overview</vt:lpstr>
      <vt:lpstr>عرض تقديمي في PowerPoint</vt:lpstr>
      <vt:lpstr>عرض تقديمي في PowerPoint</vt:lpstr>
      <vt:lpstr>Electromagnetic Spectrum and Visible Light</vt:lpstr>
      <vt:lpstr>عرض تقديمي في PowerPoint</vt:lpstr>
      <vt:lpstr>عرض تقديمي في PowerPoint</vt:lpstr>
      <vt:lpstr>أسئلة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Dr. Murtadha</cp:lastModifiedBy>
  <cp:revision>20</cp:revision>
  <dcterms:modified xsi:type="dcterms:W3CDTF">2020-01-18T12:28:33Z</dcterms:modified>
</cp:coreProperties>
</file>